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27"/>
  </p:notesMasterIdLst>
  <p:sldIdLst>
    <p:sldId id="279" r:id="rId4"/>
    <p:sldId id="280" r:id="rId5"/>
    <p:sldId id="281" r:id="rId6"/>
    <p:sldId id="282" r:id="rId7"/>
    <p:sldId id="261" r:id="rId8"/>
    <p:sldId id="298" r:id="rId9"/>
    <p:sldId id="299" r:id="rId10"/>
    <p:sldId id="300" r:id="rId11"/>
    <p:sldId id="284" r:id="rId12"/>
    <p:sldId id="285" r:id="rId13"/>
    <p:sldId id="286" r:id="rId14"/>
    <p:sldId id="28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0892-2B1E-40AF-A205-47DC2DE3354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D5F0E-4C1C-40FE-A8D7-D818D2D6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2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2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1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21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11/4/2014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Admin\Logo\Logo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39" y="2743200"/>
            <a:ext cx="5871972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6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52400" y="152400"/>
            <a:ext cx="8153400" cy="990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2000" b="1" smtClean="0">
                <a:solidFill>
                  <a:srgbClr val="002060"/>
                </a:solidFill>
              </a:rPr>
              <a:t>Colorado Department of Agriculture</a:t>
            </a:r>
            <a:br>
              <a:rPr lang="en-US" sz="2000" b="1" smtClean="0">
                <a:solidFill>
                  <a:srgbClr val="002060"/>
                </a:solidFill>
              </a:rPr>
            </a:br>
            <a:r>
              <a:rPr lang="en-US" sz="2000" b="1" smtClean="0">
                <a:solidFill>
                  <a:srgbClr val="002060"/>
                </a:solidFill>
              </a:rPr>
              <a:t>Noxious Weed Program</a:t>
            </a:r>
            <a:br>
              <a:rPr lang="en-US" sz="2000" b="1" smtClean="0">
                <a:solidFill>
                  <a:srgbClr val="002060"/>
                </a:solidFill>
              </a:rPr>
            </a:br>
            <a:r>
              <a:rPr lang="en-US" sz="2000" b="1" smtClean="0">
                <a:solidFill>
                  <a:srgbClr val="002060"/>
                </a:solidFill>
              </a:rPr>
              <a:t>					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1752600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14400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3" y="134755"/>
            <a:ext cx="1524304" cy="12527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" y="2538283"/>
            <a:ext cx="4335495" cy="283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534879" cy="25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57" y="2386012"/>
            <a:ext cx="5359843" cy="35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77" y="-1"/>
            <a:ext cx="3770923" cy="25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38111"/>
            <a:ext cx="3193655" cy="21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679" y="5334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What have we learned from the Dust Bowl era?</a:t>
            </a:r>
          </a:p>
          <a:p>
            <a:pPr lvl="1"/>
            <a:endParaRPr lang="en-US" sz="2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Our </a:t>
            </a:r>
            <a:r>
              <a:rPr lang="en-US" sz="2200" b="1" dirty="0">
                <a:solidFill>
                  <a:srgbClr val="002060"/>
                </a:solidFill>
              </a:rPr>
              <a:t>experience with the land was very short</a:t>
            </a:r>
          </a:p>
          <a:p>
            <a:pPr lvl="1"/>
            <a:endParaRPr lang="en-US" sz="2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Economic </a:t>
            </a:r>
            <a:r>
              <a:rPr lang="en-US" sz="2200" b="1" dirty="0">
                <a:solidFill>
                  <a:srgbClr val="002060"/>
                </a:solidFill>
              </a:rPr>
              <a:t>incentives work – </a:t>
            </a:r>
            <a:r>
              <a:rPr lang="en-US" sz="2200" b="1" dirty="0" smtClean="0">
                <a:solidFill>
                  <a:srgbClr val="002060"/>
                </a:solidFill>
              </a:rPr>
              <a:t>for better </a:t>
            </a:r>
            <a:r>
              <a:rPr lang="en-US" sz="2200" b="1" u="sng" dirty="0" smtClean="0">
                <a:solidFill>
                  <a:srgbClr val="002060"/>
                </a:solidFill>
              </a:rPr>
              <a:t>and</a:t>
            </a:r>
            <a:r>
              <a:rPr lang="en-US" sz="2200" b="1" dirty="0" smtClean="0">
                <a:solidFill>
                  <a:srgbClr val="002060"/>
                </a:solidFill>
              </a:rPr>
              <a:t> worse</a:t>
            </a:r>
            <a:endParaRPr lang="en-US" sz="2200" b="1" dirty="0">
              <a:solidFill>
                <a:srgbClr val="002060"/>
              </a:solidFill>
            </a:endParaRPr>
          </a:p>
          <a:p>
            <a:pPr lvl="1"/>
            <a:endParaRPr lang="en-US" sz="2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Grass </a:t>
            </a:r>
            <a:r>
              <a:rPr lang="en-US" sz="2200" b="1" dirty="0">
                <a:solidFill>
                  <a:srgbClr val="002060"/>
                </a:solidFill>
              </a:rPr>
              <a:t>keeps the soil from blowing away</a:t>
            </a:r>
          </a:p>
          <a:p>
            <a:pPr lvl="1"/>
            <a:endParaRPr lang="en-US" sz="2200" b="1" dirty="0">
              <a:solidFill>
                <a:srgbClr val="002060"/>
              </a:solidFill>
            </a:endParaRPr>
          </a:p>
          <a:p>
            <a:pPr lvl="1"/>
            <a:r>
              <a:rPr lang="en-US" sz="2200" b="1" dirty="0">
                <a:solidFill>
                  <a:srgbClr val="002060"/>
                </a:solidFill>
              </a:rPr>
              <a:t>Was this a failure of stewardship?</a:t>
            </a:r>
          </a:p>
          <a:p>
            <a:pPr lvl="1"/>
            <a:endParaRPr lang="en-US" sz="2200" b="1" dirty="0">
              <a:solidFill>
                <a:srgbClr val="002060"/>
              </a:solidFill>
            </a:endParaRPr>
          </a:p>
          <a:p>
            <a:pPr lvl="1"/>
            <a:r>
              <a:rPr lang="en-US" sz="2200" b="1" dirty="0">
                <a:solidFill>
                  <a:srgbClr val="002060"/>
                </a:solidFill>
              </a:rPr>
              <a:t>Not a familiar concept during westward expansion</a:t>
            </a:r>
          </a:p>
          <a:p>
            <a:pPr marL="4572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. . . and, what does this have to do with noxious weed management today?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ve.ryder\Desktop\2013-11-17 08.10.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23957" y="838200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Extra-large or odd ROWs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750" y="914400"/>
            <a:ext cx="3483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No Man’s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Lands today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.ryder\Desktop\Golden parcel 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69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C:\Users\steve.ryder\Desktop\Golden parcel 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" y="67654"/>
            <a:ext cx="91569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agriculture\agfiles\CONSERVATION\Noxious Weeds\Photography\Myrtle spurge Golden 4-13-13\M spurge hillside #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91" y="67654"/>
            <a:ext cx="6719082" cy="50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agriculture\agfiles\CONSERVATION\Noxious Weeds\Photography\Myrtle spurge Golden 4-13-13\M spurge close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" y="2273744"/>
            <a:ext cx="2870378" cy="21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38200" y="795010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Extra-large or odd ROWs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Special districts (school, water, recreation, etc.)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Associations (HOAs, road associations)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Railroad beds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“Commons” areas</a:t>
            </a:r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830" y="685800"/>
            <a:ext cx="403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No Man’s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Lands today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1219661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Abandoned or seasonally used properties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Property held for development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Other disturbed areas (mines, gravel pits, etc.)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Even municipalities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Killer terrain (special case)</a:t>
            </a:r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437" y="958051"/>
            <a:ext cx="403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No Man’s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Lands today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5615" y="838200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Private </a:t>
            </a:r>
            <a:r>
              <a:rPr lang="en-US" sz="2400" b="1" dirty="0" smtClean="0">
                <a:solidFill>
                  <a:srgbClr val="002060"/>
                </a:solidFill>
              </a:rPr>
              <a:t>lands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Public lands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4098" y="576590"/>
            <a:ext cx="328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Land stewardship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4" descr="C:\Users\steve.ryder\Desktop\al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15" y="3688767"/>
            <a:ext cx="28479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eve.ryder\Desktop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607">
            <a:off x="6300575" y="2027800"/>
            <a:ext cx="2100118" cy="31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53171" y="1099810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Tools, by definition, are largely “means”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We have a broad array of tools – the challenge (or science, or even art) is choosing the right one(s) at the right time, in the right place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4985" y="838200"/>
            <a:ext cx="4521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Tools and Measurements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544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Arkansas Cooperative Weed Management Area</a:t>
            </a:r>
          </a:p>
          <a:p>
            <a:r>
              <a:rPr lang="en-US" dirty="0" smtClean="0"/>
              <a:t>November </a:t>
            </a:r>
            <a:r>
              <a:rPr lang="en-US" dirty="0" smtClean="0"/>
              <a:t>5, 2014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4588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1791" y="1252210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“Engagement” tools (recruitment)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On-the-ground tools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Strategic tools</a:t>
            </a:r>
          </a:p>
          <a:p>
            <a:pPr lvl="1"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</a:rPr>
              <a:t>Communication tools – reaching across the fence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6365" y="990600"/>
            <a:ext cx="4521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Tools and Measurements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1066800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752" lvl="1" indent="0"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Healthy landscapes . . . Healthy habitats . . .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Invest in relationships – resolve No Man’s Lands by reaching across the fence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Anticipate the consequences of our management actions 2-3 steps out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Stewardship is a real challenge where land is a viewed as a commodity, but . . .</a:t>
            </a:r>
          </a:p>
          <a:p>
            <a:pPr marL="320040" lvl="1" indent="0">
              <a:lnSpc>
                <a:spcPct val="15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59409"/>
            <a:ext cx="142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In Sum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1062947"/>
            <a:ext cx="7924800" cy="43103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752" lvl="1" indent="0"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Weed Act rule regulatory review in 2015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WF and SPF RFPs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Rule amendment taking effect at year’s end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Legislative session</a:t>
            </a:r>
          </a:p>
          <a:p>
            <a:pPr marL="320040" lvl="1" indent="0">
              <a:lnSpc>
                <a:spcPct val="15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539727"/>
            <a:ext cx="5071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 few “laws and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regs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” things…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59316" y="-8546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655"/>
            <a:ext cx="4572001" cy="6883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6284" y="1804749"/>
            <a:ext cx="417454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Thank you!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Steve Ryder</a:t>
            </a:r>
          </a:p>
          <a:p>
            <a:pPr algn="ctr"/>
            <a:r>
              <a:rPr lang="en-US" sz="2000" dirty="0" smtClean="0"/>
              <a:t>State Weed Coordinator</a:t>
            </a:r>
          </a:p>
          <a:p>
            <a:pPr algn="ctr"/>
            <a:r>
              <a:rPr lang="en-US" sz="2000" dirty="0" smtClean="0"/>
              <a:t>Colorado Department of Agriculture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(303) 869-9034 o</a:t>
            </a:r>
          </a:p>
          <a:p>
            <a:pPr algn="ctr"/>
            <a:r>
              <a:rPr lang="en-US" dirty="0" smtClean="0"/>
              <a:t>(303) 828-8329 c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steve.ryder@state.co.us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914400" y="11049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Today’s Presentation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No Man’s Land 1541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“No man’s </a:t>
            </a:r>
            <a:r>
              <a:rPr lang="en-US" sz="2200" b="1" dirty="0">
                <a:solidFill>
                  <a:srgbClr val="002060"/>
                </a:solidFill>
              </a:rPr>
              <a:t>l</a:t>
            </a:r>
            <a:r>
              <a:rPr lang="en-US" sz="2200" b="1" dirty="0" smtClean="0">
                <a:solidFill>
                  <a:srgbClr val="002060"/>
                </a:solidFill>
              </a:rPr>
              <a:t>ands” of today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L</a:t>
            </a:r>
            <a:r>
              <a:rPr lang="en-US" sz="2200" b="1" dirty="0" smtClean="0">
                <a:solidFill>
                  <a:srgbClr val="002060"/>
                </a:solidFill>
              </a:rPr>
              <a:t>and stewardship and an ecological perspective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Tools and measurements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ve.ryder\Desktop\Coron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242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762000"/>
            <a:ext cx="7315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No Man’s Land, 1541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3" descr="C:\Users\steve.ryder\Desktop\Coronado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06" y="2003235"/>
            <a:ext cx="7684294" cy="38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Colorado Department of Agriculture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Noxious Weed Program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					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52600"/>
            <a:ext cx="7315200" cy="4648200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914400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3" y="134755"/>
            <a:ext cx="1524304" cy="12527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</p:pic>
      <p:pic>
        <p:nvPicPr>
          <p:cNvPr id="3074" name="Picture 2" descr="C:\Users\steve.ryder\Desktop\No Mans Land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7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773" y="2971800"/>
            <a:ext cx="8398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Farmers getting rich – for a while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First World War and the Turkish navy blockade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U.S. stepped in with price supports -- $2/bushel until the war’s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Land/wheat became a commodity rather than a small-farm staple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33400"/>
            <a:ext cx="6058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Germans, Russians and wheat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Late 19</a:t>
            </a:r>
            <a:r>
              <a:rPr lang="en-US" sz="22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200" b="1" dirty="0" smtClean="0">
                <a:solidFill>
                  <a:srgbClr val="002060"/>
                </a:solidFill>
              </a:rPr>
              <a:t> century exodus from the Russian czar</a:t>
            </a:r>
            <a:endParaRPr lang="en-US" sz="2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“turkey red” winter wheat, along with . . .</a:t>
            </a:r>
            <a:endParaRPr lang="en-US" sz="2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Russian thistle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25859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Subsidizing wheat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22616"/>
              </p:ext>
            </p:extLst>
          </p:nvPr>
        </p:nvGraphicFramePr>
        <p:xfrm>
          <a:off x="533400" y="1272064"/>
          <a:ext cx="7620000" cy="380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77"/>
                <a:gridCol w="2099388"/>
                <a:gridCol w="1788368"/>
                <a:gridCol w="1788367"/>
              </a:tblGrid>
              <a:tr h="975547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  <a:r>
                        <a:rPr lang="en-US" baseline="0" dirty="0" smtClean="0"/>
                        <a:t> planted in wheat (acres)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per bushel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to produce (per bushel)</a:t>
                      </a:r>
                      <a:endParaRPr lang="en-US" dirty="0"/>
                    </a:p>
                  </a:txBody>
                  <a:tcPr/>
                </a:tc>
              </a:tr>
              <a:tr h="565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$.35</a:t>
                      </a:r>
                      <a:endParaRPr lang="en-US" dirty="0"/>
                    </a:p>
                  </a:txBody>
                  <a:tcPr/>
                </a:tc>
              </a:tr>
              <a:tr h="565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5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65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$.24 - $.40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2730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Vagaries of Climate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07618"/>
              </p:ext>
            </p:extLst>
          </p:nvPr>
        </p:nvGraphicFramePr>
        <p:xfrm>
          <a:off x="1669981" y="1524000"/>
          <a:ext cx="5029200" cy="354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885"/>
                <a:gridCol w="2611315"/>
              </a:tblGrid>
              <a:tr h="1294279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Rainfall average</a:t>
                      </a:r>
                      <a:endParaRPr lang="en-US" dirty="0"/>
                    </a:p>
                  </a:txBody>
                  <a:tcPr/>
                </a:tc>
              </a:tr>
              <a:tr h="74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1910’s - 1920’s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20”</a:t>
                      </a:r>
                      <a:endParaRPr lang="en-US" dirty="0"/>
                    </a:p>
                  </a:txBody>
                  <a:tcPr/>
                </a:tc>
              </a:tr>
              <a:tr h="74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Long-term</a:t>
                      </a:r>
                      <a:r>
                        <a:rPr lang="en-US" baseline="0" dirty="0" smtClean="0"/>
                        <a:t>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16”</a:t>
                      </a:r>
                      <a:endParaRPr lang="en-US" dirty="0"/>
                    </a:p>
                  </a:txBody>
                  <a:tcPr/>
                </a:tc>
              </a:tr>
              <a:tr h="74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8” – 12”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508</Words>
  <Application>Microsoft Office PowerPoint</Application>
  <PresentationFormat>On-screen Show (4:3)</PresentationFormat>
  <Paragraphs>169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Perspective</vt:lpstr>
      <vt:lpstr>Soho</vt:lpstr>
      <vt:lpstr>Clarity</vt:lpstr>
      <vt:lpstr>PowerPoint Presentation</vt:lpstr>
      <vt:lpstr>PowerPoint Presentation</vt:lpstr>
      <vt:lpstr>PowerPoint Presentation</vt:lpstr>
      <vt:lpstr>PowerPoint Presentation</vt:lpstr>
      <vt:lpstr>Colorado Department of Agriculture Noxious Weed Program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Department of Agriculture Noxious Weed Program</dc:title>
  <dc:creator>Steve Ryder</dc:creator>
  <cp:lastModifiedBy>Steve Ryder2</cp:lastModifiedBy>
  <cp:revision>67</cp:revision>
  <dcterms:created xsi:type="dcterms:W3CDTF">2013-11-27T18:14:22Z</dcterms:created>
  <dcterms:modified xsi:type="dcterms:W3CDTF">2014-11-05T04:53:47Z</dcterms:modified>
</cp:coreProperties>
</file>