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56" r:id="rId2"/>
    <p:sldId id="257" r:id="rId3"/>
    <p:sldId id="258" r:id="rId4"/>
    <p:sldId id="259" r:id="rId5"/>
    <p:sldId id="260" r:id="rId6"/>
    <p:sldId id="262" r:id="rId7"/>
    <p:sldId id="280" r:id="rId8"/>
    <p:sldId id="279" r:id="rId9"/>
    <p:sldId id="263" r:id="rId10"/>
    <p:sldId id="264" r:id="rId11"/>
    <p:sldId id="266" r:id="rId12"/>
    <p:sldId id="284" r:id="rId13"/>
    <p:sldId id="268" r:id="rId14"/>
    <p:sldId id="281" r:id="rId15"/>
    <p:sldId id="283" r:id="rId16"/>
    <p:sldId id="269" r:id="rId17"/>
    <p:sldId id="267" r:id="rId18"/>
    <p:sldId id="270" r:id="rId19"/>
    <p:sldId id="271" r:id="rId20"/>
    <p:sldId id="273" r:id="rId21"/>
    <p:sldId id="272" r:id="rId22"/>
    <p:sldId id="282" r:id="rId23"/>
    <p:sldId id="274" r:id="rId24"/>
    <p:sldId id="277" r:id="rId25"/>
    <p:sldId id="276" r:id="rId26"/>
    <p:sldId id="27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58" autoAdjust="0"/>
  </p:normalViewPr>
  <p:slideViewPr>
    <p:cSldViewPr>
      <p:cViewPr varScale="1">
        <p:scale>
          <a:sx n="66" d="100"/>
          <a:sy n="66" d="100"/>
        </p:scale>
        <p:origin x="-150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8AC3FA-848F-44E4-96DC-5FF580B98B75}" type="doc">
      <dgm:prSet loTypeId="urn:microsoft.com/office/officeart/2005/8/layout/radial6" loCatId="cycle" qsTypeId="urn:microsoft.com/office/officeart/2005/8/quickstyle/simple3" qsCatId="simple" csTypeId="urn:microsoft.com/office/officeart/2005/8/colors/accent3_4" csCatId="accent3" phldr="1"/>
      <dgm:spPr/>
      <dgm:t>
        <a:bodyPr/>
        <a:lstStyle/>
        <a:p>
          <a:endParaRPr lang="en-US"/>
        </a:p>
      </dgm:t>
    </dgm:pt>
    <dgm:pt modelId="{97B10562-1C6C-470E-B5E1-ACE94FF2D915}">
      <dgm:prSet phldrT="[Text]"/>
      <dgm:spPr/>
      <dgm:t>
        <a:bodyPr/>
        <a:lstStyle/>
        <a:p>
          <a:r>
            <a:rPr lang="en-US" b="1" dirty="0" smtClean="0">
              <a:latin typeface="+mj-lt"/>
            </a:rPr>
            <a:t>Noxious Weed Program</a:t>
          </a:r>
          <a:endParaRPr lang="en-US" dirty="0">
            <a:latin typeface="+mj-lt"/>
          </a:endParaRPr>
        </a:p>
      </dgm:t>
    </dgm:pt>
    <dgm:pt modelId="{A4F0AA8E-04DE-4E20-8F81-2B04765AC9CF}" type="parTrans" cxnId="{9B5F1113-017F-4AC3-9CF5-06CBC6224B46}">
      <dgm:prSet/>
      <dgm:spPr/>
      <dgm:t>
        <a:bodyPr/>
        <a:lstStyle/>
        <a:p>
          <a:endParaRPr lang="en-US"/>
        </a:p>
      </dgm:t>
    </dgm:pt>
    <dgm:pt modelId="{3DBDBB43-165E-4D69-A86B-5F84D687BA6C}" type="sibTrans" cxnId="{9B5F1113-017F-4AC3-9CF5-06CBC6224B46}">
      <dgm:prSet/>
      <dgm:spPr/>
      <dgm:t>
        <a:bodyPr/>
        <a:lstStyle/>
        <a:p>
          <a:endParaRPr lang="en-US"/>
        </a:p>
      </dgm:t>
    </dgm:pt>
    <dgm:pt modelId="{4E450336-5479-432F-A555-CBC6A647304C}">
      <dgm:prSet phldrT="[Text]"/>
      <dgm:spPr/>
      <dgm:t>
        <a:bodyPr/>
        <a:lstStyle/>
        <a:p>
          <a:r>
            <a:rPr lang="en-US" dirty="0" smtClean="0"/>
            <a:t>Prevention/ Import Restriction</a:t>
          </a:r>
          <a:endParaRPr lang="en-US" dirty="0"/>
        </a:p>
      </dgm:t>
    </dgm:pt>
    <dgm:pt modelId="{D8334884-CDA5-4324-94CB-7A0CFE1D04E9}" type="parTrans" cxnId="{A745DEC1-8428-4968-B93E-0A1ACDEB4B4B}">
      <dgm:prSet/>
      <dgm:spPr/>
      <dgm:t>
        <a:bodyPr/>
        <a:lstStyle/>
        <a:p>
          <a:endParaRPr lang="en-US"/>
        </a:p>
      </dgm:t>
    </dgm:pt>
    <dgm:pt modelId="{B99F0B82-69B2-4139-89B9-91A452975407}" type="sibTrans" cxnId="{A745DEC1-8428-4968-B93E-0A1ACDEB4B4B}">
      <dgm:prSet/>
      <dgm:spPr/>
      <dgm:t>
        <a:bodyPr/>
        <a:lstStyle/>
        <a:p>
          <a:endParaRPr lang="en-US"/>
        </a:p>
      </dgm:t>
    </dgm:pt>
    <dgm:pt modelId="{A1AB5A80-C687-4F38-86A3-AAA173014573}">
      <dgm:prSet phldrT="[Text]"/>
      <dgm:spPr/>
      <dgm:t>
        <a:bodyPr/>
        <a:lstStyle/>
        <a:p>
          <a:r>
            <a:rPr lang="en-US" dirty="0" smtClean="0"/>
            <a:t>Early Detection and Rapid Response</a:t>
          </a:r>
          <a:endParaRPr lang="en-US" dirty="0"/>
        </a:p>
      </dgm:t>
    </dgm:pt>
    <dgm:pt modelId="{8EEC748D-E3E1-4211-9B36-42ADC3396B4F}" type="parTrans" cxnId="{28575CA5-7A29-4BD8-A759-7433FC2F9BC5}">
      <dgm:prSet/>
      <dgm:spPr/>
      <dgm:t>
        <a:bodyPr/>
        <a:lstStyle/>
        <a:p>
          <a:endParaRPr lang="en-US"/>
        </a:p>
      </dgm:t>
    </dgm:pt>
    <dgm:pt modelId="{C97FC3CC-1B10-480B-879D-12C883825A20}" type="sibTrans" cxnId="{28575CA5-7A29-4BD8-A759-7433FC2F9BC5}">
      <dgm:prSet/>
      <dgm:spPr/>
      <dgm:t>
        <a:bodyPr/>
        <a:lstStyle/>
        <a:p>
          <a:endParaRPr lang="en-US"/>
        </a:p>
      </dgm:t>
    </dgm:pt>
    <dgm:pt modelId="{0500A6FB-75C3-4673-879B-BF3A04EA9448}">
      <dgm:prSet phldrT="[Text]"/>
      <dgm:spPr/>
      <dgm:t>
        <a:bodyPr/>
        <a:lstStyle/>
        <a:p>
          <a:r>
            <a:rPr lang="en-US" dirty="0" smtClean="0"/>
            <a:t>Education</a:t>
          </a:r>
          <a:endParaRPr lang="en-US" dirty="0"/>
        </a:p>
      </dgm:t>
    </dgm:pt>
    <dgm:pt modelId="{1DC5FA86-F6AF-4869-BBC5-FB6E2D6AFF62}" type="parTrans" cxnId="{620EB1E2-A799-4C6B-A4ED-A484AD167953}">
      <dgm:prSet/>
      <dgm:spPr/>
      <dgm:t>
        <a:bodyPr/>
        <a:lstStyle/>
        <a:p>
          <a:endParaRPr lang="en-US"/>
        </a:p>
      </dgm:t>
    </dgm:pt>
    <dgm:pt modelId="{3D91ECA6-8914-4DCB-88AC-E179F2A4AF28}" type="sibTrans" cxnId="{620EB1E2-A799-4C6B-A4ED-A484AD167953}">
      <dgm:prSet/>
      <dgm:spPr/>
      <dgm:t>
        <a:bodyPr/>
        <a:lstStyle/>
        <a:p>
          <a:endParaRPr lang="en-US"/>
        </a:p>
      </dgm:t>
    </dgm:pt>
    <dgm:pt modelId="{8D0884FC-64BA-4718-B090-7A8373621A88}">
      <dgm:prSet phldrT="[Text]"/>
      <dgm:spPr/>
      <dgm:t>
        <a:bodyPr/>
        <a:lstStyle/>
        <a:p>
          <a:r>
            <a:rPr lang="en-US" dirty="0" smtClean="0"/>
            <a:t>Control</a:t>
          </a:r>
          <a:endParaRPr lang="en-US" dirty="0"/>
        </a:p>
      </dgm:t>
    </dgm:pt>
    <dgm:pt modelId="{E5FB7514-55E4-42DB-AFD6-01CC8508DE44}" type="parTrans" cxnId="{0ED7D334-AD36-4C26-81E4-ECB670B02C66}">
      <dgm:prSet/>
      <dgm:spPr/>
      <dgm:t>
        <a:bodyPr/>
        <a:lstStyle/>
        <a:p>
          <a:endParaRPr lang="en-US"/>
        </a:p>
      </dgm:t>
    </dgm:pt>
    <dgm:pt modelId="{7B08EE36-FE9E-4ADC-8910-CCA6A18AEB58}" type="sibTrans" cxnId="{0ED7D334-AD36-4C26-81E4-ECB670B02C66}">
      <dgm:prSet/>
      <dgm:spPr/>
      <dgm:t>
        <a:bodyPr/>
        <a:lstStyle/>
        <a:p>
          <a:endParaRPr lang="en-US"/>
        </a:p>
      </dgm:t>
    </dgm:pt>
    <dgm:pt modelId="{58922AEF-1938-4107-A5F0-B1D6E09895C7}">
      <dgm:prSet/>
      <dgm:spPr/>
      <dgm:t>
        <a:bodyPr/>
        <a:lstStyle/>
        <a:p>
          <a:r>
            <a:rPr lang="en-US" dirty="0" smtClean="0"/>
            <a:t>Regulation</a:t>
          </a:r>
          <a:endParaRPr lang="en-US" dirty="0"/>
        </a:p>
      </dgm:t>
    </dgm:pt>
    <dgm:pt modelId="{C7934158-1B23-429F-ADDE-52F228B0C17A}" type="parTrans" cxnId="{4C9DA39A-D367-4976-9B5B-778B78EC0FD8}">
      <dgm:prSet/>
      <dgm:spPr/>
      <dgm:t>
        <a:bodyPr/>
        <a:lstStyle/>
        <a:p>
          <a:endParaRPr lang="en-US"/>
        </a:p>
      </dgm:t>
    </dgm:pt>
    <dgm:pt modelId="{B958C6B0-C16D-4DFF-96E0-44F4E2A80CCD}" type="sibTrans" cxnId="{4C9DA39A-D367-4976-9B5B-778B78EC0FD8}">
      <dgm:prSet/>
      <dgm:spPr/>
      <dgm:t>
        <a:bodyPr/>
        <a:lstStyle/>
        <a:p>
          <a:endParaRPr lang="en-US"/>
        </a:p>
      </dgm:t>
    </dgm:pt>
    <dgm:pt modelId="{FFE6E842-D020-40B5-AAA1-1F461C4781CE}" type="pres">
      <dgm:prSet presAssocID="{8E8AC3FA-848F-44E4-96DC-5FF580B98B75}" presName="Name0" presStyleCnt="0">
        <dgm:presLayoutVars>
          <dgm:chMax val="1"/>
          <dgm:dir/>
          <dgm:animLvl val="ctr"/>
          <dgm:resizeHandles val="exact"/>
        </dgm:presLayoutVars>
      </dgm:prSet>
      <dgm:spPr/>
      <dgm:t>
        <a:bodyPr/>
        <a:lstStyle/>
        <a:p>
          <a:endParaRPr lang="en-US"/>
        </a:p>
      </dgm:t>
    </dgm:pt>
    <dgm:pt modelId="{9C4498AD-C2E2-4799-8A82-708013BCDA00}" type="pres">
      <dgm:prSet presAssocID="{97B10562-1C6C-470E-B5E1-ACE94FF2D915}" presName="centerShape" presStyleLbl="node0" presStyleIdx="0" presStyleCnt="1" custScaleX="123880" custScaleY="116792" custLinFactNeighborY="1934"/>
      <dgm:spPr/>
      <dgm:t>
        <a:bodyPr/>
        <a:lstStyle/>
        <a:p>
          <a:endParaRPr lang="en-US"/>
        </a:p>
      </dgm:t>
    </dgm:pt>
    <dgm:pt modelId="{A1977913-78A1-46E5-95E2-F118FF9D0D4E}" type="pres">
      <dgm:prSet presAssocID="{4E450336-5479-432F-A555-CBC6A647304C}" presName="node" presStyleLbl="node1" presStyleIdx="0" presStyleCnt="5" custRadScaleRad="103353">
        <dgm:presLayoutVars>
          <dgm:bulletEnabled val="1"/>
        </dgm:presLayoutVars>
      </dgm:prSet>
      <dgm:spPr/>
      <dgm:t>
        <a:bodyPr/>
        <a:lstStyle/>
        <a:p>
          <a:endParaRPr lang="en-US"/>
        </a:p>
      </dgm:t>
    </dgm:pt>
    <dgm:pt modelId="{0CD3E67B-996F-4A42-B539-5E186DB5DB7B}" type="pres">
      <dgm:prSet presAssocID="{4E450336-5479-432F-A555-CBC6A647304C}" presName="dummy" presStyleCnt="0"/>
      <dgm:spPr/>
    </dgm:pt>
    <dgm:pt modelId="{5BB75683-586E-4CD4-AC6C-2C8860D7F7FF}" type="pres">
      <dgm:prSet presAssocID="{B99F0B82-69B2-4139-89B9-91A452975407}" presName="sibTrans" presStyleLbl="sibTrans2D1" presStyleIdx="0" presStyleCnt="5"/>
      <dgm:spPr/>
      <dgm:t>
        <a:bodyPr/>
        <a:lstStyle/>
        <a:p>
          <a:endParaRPr lang="en-US"/>
        </a:p>
      </dgm:t>
    </dgm:pt>
    <dgm:pt modelId="{DABC2111-2079-48D5-8EA2-8ECCB2288608}" type="pres">
      <dgm:prSet presAssocID="{A1AB5A80-C687-4F38-86A3-AAA173014573}" presName="node" presStyleLbl="node1" presStyleIdx="1" presStyleCnt="5" custRadScaleRad="108108" custRadScaleInc="5795">
        <dgm:presLayoutVars>
          <dgm:bulletEnabled val="1"/>
        </dgm:presLayoutVars>
      </dgm:prSet>
      <dgm:spPr/>
      <dgm:t>
        <a:bodyPr/>
        <a:lstStyle/>
        <a:p>
          <a:endParaRPr lang="en-US"/>
        </a:p>
      </dgm:t>
    </dgm:pt>
    <dgm:pt modelId="{C67C95E4-8318-4CF3-910E-9DCCC8AB68E1}" type="pres">
      <dgm:prSet presAssocID="{A1AB5A80-C687-4F38-86A3-AAA173014573}" presName="dummy" presStyleCnt="0"/>
      <dgm:spPr/>
    </dgm:pt>
    <dgm:pt modelId="{70556FAE-0A73-4E86-81B4-E3388E5F5D5E}" type="pres">
      <dgm:prSet presAssocID="{C97FC3CC-1B10-480B-879D-12C883825A20}" presName="sibTrans" presStyleLbl="sibTrans2D1" presStyleIdx="1" presStyleCnt="5"/>
      <dgm:spPr/>
      <dgm:t>
        <a:bodyPr/>
        <a:lstStyle/>
        <a:p>
          <a:endParaRPr lang="en-US"/>
        </a:p>
      </dgm:t>
    </dgm:pt>
    <dgm:pt modelId="{0166FC81-39C4-4A80-AF56-9D5237812CC4}" type="pres">
      <dgm:prSet presAssocID="{58922AEF-1938-4107-A5F0-B1D6E09895C7}" presName="node" presStyleLbl="node1" presStyleIdx="2" presStyleCnt="5" custRadScaleRad="107947" custRadScaleInc="-22737">
        <dgm:presLayoutVars>
          <dgm:bulletEnabled val="1"/>
        </dgm:presLayoutVars>
      </dgm:prSet>
      <dgm:spPr/>
      <dgm:t>
        <a:bodyPr/>
        <a:lstStyle/>
        <a:p>
          <a:endParaRPr lang="en-US"/>
        </a:p>
      </dgm:t>
    </dgm:pt>
    <dgm:pt modelId="{F913FB49-8809-4239-AAD8-595DCB5C215D}" type="pres">
      <dgm:prSet presAssocID="{58922AEF-1938-4107-A5F0-B1D6E09895C7}" presName="dummy" presStyleCnt="0"/>
      <dgm:spPr/>
    </dgm:pt>
    <dgm:pt modelId="{FBB41010-321B-49F1-A2A0-DB20FAF074DC}" type="pres">
      <dgm:prSet presAssocID="{B958C6B0-C16D-4DFF-96E0-44F4E2A80CCD}" presName="sibTrans" presStyleLbl="sibTrans2D1" presStyleIdx="2" presStyleCnt="5"/>
      <dgm:spPr/>
      <dgm:t>
        <a:bodyPr/>
        <a:lstStyle/>
        <a:p>
          <a:endParaRPr lang="en-US"/>
        </a:p>
      </dgm:t>
    </dgm:pt>
    <dgm:pt modelId="{D2F47F71-76D4-48AB-9F5B-DF5D8ECF16AC}" type="pres">
      <dgm:prSet presAssocID="{0500A6FB-75C3-4673-879B-BF3A04EA9448}" presName="node" presStyleLbl="node1" presStyleIdx="3" presStyleCnt="5" custRadScaleRad="107948" custRadScaleInc="22737">
        <dgm:presLayoutVars>
          <dgm:bulletEnabled val="1"/>
        </dgm:presLayoutVars>
      </dgm:prSet>
      <dgm:spPr/>
      <dgm:t>
        <a:bodyPr/>
        <a:lstStyle/>
        <a:p>
          <a:endParaRPr lang="en-US"/>
        </a:p>
      </dgm:t>
    </dgm:pt>
    <dgm:pt modelId="{B21E20C1-BD6E-493A-AC26-61FF73F82CA8}" type="pres">
      <dgm:prSet presAssocID="{0500A6FB-75C3-4673-879B-BF3A04EA9448}" presName="dummy" presStyleCnt="0"/>
      <dgm:spPr/>
    </dgm:pt>
    <dgm:pt modelId="{12C54FB1-D6DC-4254-A91C-4393766170A1}" type="pres">
      <dgm:prSet presAssocID="{3D91ECA6-8914-4DCB-88AC-E179F2A4AF28}" presName="sibTrans" presStyleLbl="sibTrans2D1" presStyleIdx="3" presStyleCnt="5"/>
      <dgm:spPr/>
      <dgm:t>
        <a:bodyPr/>
        <a:lstStyle/>
        <a:p>
          <a:endParaRPr lang="en-US"/>
        </a:p>
      </dgm:t>
    </dgm:pt>
    <dgm:pt modelId="{0EC0C598-E2C6-44E8-9F8B-EE20C2FB7AC2}" type="pres">
      <dgm:prSet presAssocID="{8D0884FC-64BA-4718-B090-7A8373621A88}" presName="node" presStyleLbl="node1" presStyleIdx="4" presStyleCnt="5" custRadScaleRad="111054" custRadScaleInc="-7683">
        <dgm:presLayoutVars>
          <dgm:bulletEnabled val="1"/>
        </dgm:presLayoutVars>
      </dgm:prSet>
      <dgm:spPr/>
      <dgm:t>
        <a:bodyPr/>
        <a:lstStyle/>
        <a:p>
          <a:endParaRPr lang="en-US"/>
        </a:p>
      </dgm:t>
    </dgm:pt>
    <dgm:pt modelId="{0F956321-AED3-4814-BFB6-C23EDA3017FB}" type="pres">
      <dgm:prSet presAssocID="{8D0884FC-64BA-4718-B090-7A8373621A88}" presName="dummy" presStyleCnt="0"/>
      <dgm:spPr/>
    </dgm:pt>
    <dgm:pt modelId="{0427BC61-CB50-4722-A847-BD91675DF00E}" type="pres">
      <dgm:prSet presAssocID="{7B08EE36-FE9E-4ADC-8910-CCA6A18AEB58}" presName="sibTrans" presStyleLbl="sibTrans2D1" presStyleIdx="4" presStyleCnt="5"/>
      <dgm:spPr/>
      <dgm:t>
        <a:bodyPr/>
        <a:lstStyle/>
        <a:p>
          <a:endParaRPr lang="en-US"/>
        </a:p>
      </dgm:t>
    </dgm:pt>
  </dgm:ptLst>
  <dgm:cxnLst>
    <dgm:cxn modelId="{620EB1E2-A799-4C6B-A4ED-A484AD167953}" srcId="{97B10562-1C6C-470E-B5E1-ACE94FF2D915}" destId="{0500A6FB-75C3-4673-879B-BF3A04EA9448}" srcOrd="3" destOrd="0" parTransId="{1DC5FA86-F6AF-4869-BBC5-FB6E2D6AFF62}" sibTransId="{3D91ECA6-8914-4DCB-88AC-E179F2A4AF28}"/>
    <dgm:cxn modelId="{28575CA5-7A29-4BD8-A759-7433FC2F9BC5}" srcId="{97B10562-1C6C-470E-B5E1-ACE94FF2D915}" destId="{A1AB5A80-C687-4F38-86A3-AAA173014573}" srcOrd="1" destOrd="0" parTransId="{8EEC748D-E3E1-4211-9B36-42ADC3396B4F}" sibTransId="{C97FC3CC-1B10-480B-879D-12C883825A20}"/>
    <dgm:cxn modelId="{F47C1EF1-36FC-4A59-91EE-F70F37A40836}" type="presOf" srcId="{4E450336-5479-432F-A555-CBC6A647304C}" destId="{A1977913-78A1-46E5-95E2-F118FF9D0D4E}" srcOrd="0" destOrd="0" presId="urn:microsoft.com/office/officeart/2005/8/layout/radial6"/>
    <dgm:cxn modelId="{028069CC-B872-4085-8E96-8AFE6F7BB6E8}" type="presOf" srcId="{C97FC3CC-1B10-480B-879D-12C883825A20}" destId="{70556FAE-0A73-4E86-81B4-E3388E5F5D5E}" srcOrd="0" destOrd="0" presId="urn:microsoft.com/office/officeart/2005/8/layout/radial6"/>
    <dgm:cxn modelId="{9C8CBF62-84D1-4FF0-8BEC-6C19F90395BA}" type="presOf" srcId="{B99F0B82-69B2-4139-89B9-91A452975407}" destId="{5BB75683-586E-4CD4-AC6C-2C8860D7F7FF}" srcOrd="0" destOrd="0" presId="urn:microsoft.com/office/officeart/2005/8/layout/radial6"/>
    <dgm:cxn modelId="{C875E189-FA68-4E44-94DB-596BC6B90D95}" type="presOf" srcId="{97B10562-1C6C-470E-B5E1-ACE94FF2D915}" destId="{9C4498AD-C2E2-4799-8A82-708013BCDA00}" srcOrd="0" destOrd="0" presId="urn:microsoft.com/office/officeart/2005/8/layout/radial6"/>
    <dgm:cxn modelId="{7AB44CD5-5D64-45FA-99C5-860148FEB88D}" type="presOf" srcId="{7B08EE36-FE9E-4ADC-8910-CCA6A18AEB58}" destId="{0427BC61-CB50-4722-A847-BD91675DF00E}" srcOrd="0" destOrd="0" presId="urn:microsoft.com/office/officeart/2005/8/layout/radial6"/>
    <dgm:cxn modelId="{4C9DA39A-D367-4976-9B5B-778B78EC0FD8}" srcId="{97B10562-1C6C-470E-B5E1-ACE94FF2D915}" destId="{58922AEF-1938-4107-A5F0-B1D6E09895C7}" srcOrd="2" destOrd="0" parTransId="{C7934158-1B23-429F-ADDE-52F228B0C17A}" sibTransId="{B958C6B0-C16D-4DFF-96E0-44F4E2A80CCD}"/>
    <dgm:cxn modelId="{C66F41D8-EBC7-4F74-837B-358409950902}" type="presOf" srcId="{B958C6B0-C16D-4DFF-96E0-44F4E2A80CCD}" destId="{FBB41010-321B-49F1-A2A0-DB20FAF074DC}" srcOrd="0" destOrd="0" presId="urn:microsoft.com/office/officeart/2005/8/layout/radial6"/>
    <dgm:cxn modelId="{A745DEC1-8428-4968-B93E-0A1ACDEB4B4B}" srcId="{97B10562-1C6C-470E-B5E1-ACE94FF2D915}" destId="{4E450336-5479-432F-A555-CBC6A647304C}" srcOrd="0" destOrd="0" parTransId="{D8334884-CDA5-4324-94CB-7A0CFE1D04E9}" sibTransId="{B99F0B82-69B2-4139-89B9-91A452975407}"/>
    <dgm:cxn modelId="{E65E3D97-5827-4406-B020-B7F3796A5A19}" type="presOf" srcId="{0500A6FB-75C3-4673-879B-BF3A04EA9448}" destId="{D2F47F71-76D4-48AB-9F5B-DF5D8ECF16AC}" srcOrd="0" destOrd="0" presId="urn:microsoft.com/office/officeart/2005/8/layout/radial6"/>
    <dgm:cxn modelId="{9B5F1113-017F-4AC3-9CF5-06CBC6224B46}" srcId="{8E8AC3FA-848F-44E4-96DC-5FF580B98B75}" destId="{97B10562-1C6C-470E-B5E1-ACE94FF2D915}" srcOrd="0" destOrd="0" parTransId="{A4F0AA8E-04DE-4E20-8F81-2B04765AC9CF}" sibTransId="{3DBDBB43-165E-4D69-A86B-5F84D687BA6C}"/>
    <dgm:cxn modelId="{C2852837-AB3B-4761-9C3D-773B3746359F}" type="presOf" srcId="{3D91ECA6-8914-4DCB-88AC-E179F2A4AF28}" destId="{12C54FB1-D6DC-4254-A91C-4393766170A1}" srcOrd="0" destOrd="0" presId="urn:microsoft.com/office/officeart/2005/8/layout/radial6"/>
    <dgm:cxn modelId="{1F9BB7F0-6721-4140-82F1-90F2E0FBA067}" type="presOf" srcId="{A1AB5A80-C687-4F38-86A3-AAA173014573}" destId="{DABC2111-2079-48D5-8EA2-8ECCB2288608}" srcOrd="0" destOrd="0" presId="urn:microsoft.com/office/officeart/2005/8/layout/radial6"/>
    <dgm:cxn modelId="{74E8D4F2-BC22-4B29-916B-5EEF21D9A625}" type="presOf" srcId="{8D0884FC-64BA-4718-B090-7A8373621A88}" destId="{0EC0C598-E2C6-44E8-9F8B-EE20C2FB7AC2}" srcOrd="0" destOrd="0" presId="urn:microsoft.com/office/officeart/2005/8/layout/radial6"/>
    <dgm:cxn modelId="{0ED7D334-AD36-4C26-81E4-ECB670B02C66}" srcId="{97B10562-1C6C-470E-B5E1-ACE94FF2D915}" destId="{8D0884FC-64BA-4718-B090-7A8373621A88}" srcOrd="4" destOrd="0" parTransId="{E5FB7514-55E4-42DB-AFD6-01CC8508DE44}" sibTransId="{7B08EE36-FE9E-4ADC-8910-CCA6A18AEB58}"/>
    <dgm:cxn modelId="{5901B9D1-F262-446F-9192-6E13DF5C09F9}" type="presOf" srcId="{58922AEF-1938-4107-A5F0-B1D6E09895C7}" destId="{0166FC81-39C4-4A80-AF56-9D5237812CC4}" srcOrd="0" destOrd="0" presId="urn:microsoft.com/office/officeart/2005/8/layout/radial6"/>
    <dgm:cxn modelId="{3B827E45-518C-4A3F-89B2-564C5A30A298}" type="presOf" srcId="{8E8AC3FA-848F-44E4-96DC-5FF580B98B75}" destId="{FFE6E842-D020-40B5-AAA1-1F461C4781CE}" srcOrd="0" destOrd="0" presId="urn:microsoft.com/office/officeart/2005/8/layout/radial6"/>
    <dgm:cxn modelId="{B53C9388-4C77-421A-A98F-8C631B726C93}" type="presParOf" srcId="{FFE6E842-D020-40B5-AAA1-1F461C4781CE}" destId="{9C4498AD-C2E2-4799-8A82-708013BCDA00}" srcOrd="0" destOrd="0" presId="urn:microsoft.com/office/officeart/2005/8/layout/radial6"/>
    <dgm:cxn modelId="{395607C7-F7E9-44CB-ABF4-4ECB5AB64781}" type="presParOf" srcId="{FFE6E842-D020-40B5-AAA1-1F461C4781CE}" destId="{A1977913-78A1-46E5-95E2-F118FF9D0D4E}" srcOrd="1" destOrd="0" presId="urn:microsoft.com/office/officeart/2005/8/layout/radial6"/>
    <dgm:cxn modelId="{0174EC93-6D0D-4C5B-9079-16651E9BCB8A}" type="presParOf" srcId="{FFE6E842-D020-40B5-AAA1-1F461C4781CE}" destId="{0CD3E67B-996F-4A42-B539-5E186DB5DB7B}" srcOrd="2" destOrd="0" presId="urn:microsoft.com/office/officeart/2005/8/layout/radial6"/>
    <dgm:cxn modelId="{BFC50DF7-BC10-405A-9258-86B005618B91}" type="presParOf" srcId="{FFE6E842-D020-40B5-AAA1-1F461C4781CE}" destId="{5BB75683-586E-4CD4-AC6C-2C8860D7F7FF}" srcOrd="3" destOrd="0" presId="urn:microsoft.com/office/officeart/2005/8/layout/radial6"/>
    <dgm:cxn modelId="{F81C8818-3253-4058-B378-1F7BE960DF9B}" type="presParOf" srcId="{FFE6E842-D020-40B5-AAA1-1F461C4781CE}" destId="{DABC2111-2079-48D5-8EA2-8ECCB2288608}" srcOrd="4" destOrd="0" presId="urn:microsoft.com/office/officeart/2005/8/layout/radial6"/>
    <dgm:cxn modelId="{620933C6-1010-4EF3-9D2D-30A5B5FADCE9}" type="presParOf" srcId="{FFE6E842-D020-40B5-AAA1-1F461C4781CE}" destId="{C67C95E4-8318-4CF3-910E-9DCCC8AB68E1}" srcOrd="5" destOrd="0" presId="urn:microsoft.com/office/officeart/2005/8/layout/radial6"/>
    <dgm:cxn modelId="{B1751C1D-82D6-4630-8903-3B103423BA37}" type="presParOf" srcId="{FFE6E842-D020-40B5-AAA1-1F461C4781CE}" destId="{70556FAE-0A73-4E86-81B4-E3388E5F5D5E}" srcOrd="6" destOrd="0" presId="urn:microsoft.com/office/officeart/2005/8/layout/radial6"/>
    <dgm:cxn modelId="{CE7B6F44-30E1-4CEF-91B7-4A11E0F1C8FF}" type="presParOf" srcId="{FFE6E842-D020-40B5-AAA1-1F461C4781CE}" destId="{0166FC81-39C4-4A80-AF56-9D5237812CC4}" srcOrd="7" destOrd="0" presId="urn:microsoft.com/office/officeart/2005/8/layout/radial6"/>
    <dgm:cxn modelId="{46C65E9C-268D-4A75-8FA8-6DF6E3671B6B}" type="presParOf" srcId="{FFE6E842-D020-40B5-AAA1-1F461C4781CE}" destId="{F913FB49-8809-4239-AAD8-595DCB5C215D}" srcOrd="8" destOrd="0" presId="urn:microsoft.com/office/officeart/2005/8/layout/radial6"/>
    <dgm:cxn modelId="{37B7662B-D2AA-48E3-B431-2E3616E13D4A}" type="presParOf" srcId="{FFE6E842-D020-40B5-AAA1-1F461C4781CE}" destId="{FBB41010-321B-49F1-A2A0-DB20FAF074DC}" srcOrd="9" destOrd="0" presId="urn:microsoft.com/office/officeart/2005/8/layout/radial6"/>
    <dgm:cxn modelId="{7F1D6D3F-62AB-4A5E-ACED-BAB7C7B03727}" type="presParOf" srcId="{FFE6E842-D020-40B5-AAA1-1F461C4781CE}" destId="{D2F47F71-76D4-48AB-9F5B-DF5D8ECF16AC}" srcOrd="10" destOrd="0" presId="urn:microsoft.com/office/officeart/2005/8/layout/radial6"/>
    <dgm:cxn modelId="{6909AFE4-55E2-454A-AA33-F12EA693AFB5}" type="presParOf" srcId="{FFE6E842-D020-40B5-AAA1-1F461C4781CE}" destId="{B21E20C1-BD6E-493A-AC26-61FF73F82CA8}" srcOrd="11" destOrd="0" presId="urn:microsoft.com/office/officeart/2005/8/layout/radial6"/>
    <dgm:cxn modelId="{4CD560E0-DFB3-4FB2-9F12-497813DE8074}" type="presParOf" srcId="{FFE6E842-D020-40B5-AAA1-1F461C4781CE}" destId="{12C54FB1-D6DC-4254-A91C-4393766170A1}" srcOrd="12" destOrd="0" presId="urn:microsoft.com/office/officeart/2005/8/layout/radial6"/>
    <dgm:cxn modelId="{8351654F-D176-4223-8309-028126EF0657}" type="presParOf" srcId="{FFE6E842-D020-40B5-AAA1-1F461C4781CE}" destId="{0EC0C598-E2C6-44E8-9F8B-EE20C2FB7AC2}" srcOrd="13" destOrd="0" presId="urn:microsoft.com/office/officeart/2005/8/layout/radial6"/>
    <dgm:cxn modelId="{42001DD1-D0B6-412C-AE91-BF321213F6E5}" type="presParOf" srcId="{FFE6E842-D020-40B5-AAA1-1F461C4781CE}" destId="{0F956321-AED3-4814-BFB6-C23EDA3017FB}" srcOrd="14" destOrd="0" presId="urn:microsoft.com/office/officeart/2005/8/layout/radial6"/>
    <dgm:cxn modelId="{0C8855A9-8D09-4F6D-A54E-E336212F15F7}" type="presParOf" srcId="{FFE6E842-D020-40B5-AAA1-1F461C4781CE}" destId="{0427BC61-CB50-4722-A847-BD91675DF00E}"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7BC61-CB50-4722-A847-BD91675DF00E}">
      <dsp:nvSpPr>
        <dsp:cNvPr id="0" name=""/>
        <dsp:cNvSpPr/>
      </dsp:nvSpPr>
      <dsp:spPr>
        <a:xfrm>
          <a:off x="1959493" y="591305"/>
          <a:ext cx="4041209" cy="4041209"/>
        </a:xfrm>
        <a:prstGeom prst="blockArc">
          <a:avLst>
            <a:gd name="adj1" fmla="val 11853691"/>
            <a:gd name="adj2" fmla="val 16590294"/>
            <a:gd name="adj3" fmla="val 4639"/>
          </a:avLst>
        </a:prstGeom>
        <a:solidFill>
          <a:schemeClr val="accent3">
            <a:shade val="90000"/>
            <a:hueOff val="-80446"/>
            <a:satOff val="-2573"/>
            <a:lumOff val="12997"/>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12C54FB1-D6DC-4254-A91C-4393766170A1}">
      <dsp:nvSpPr>
        <dsp:cNvPr id="0" name=""/>
        <dsp:cNvSpPr/>
      </dsp:nvSpPr>
      <dsp:spPr>
        <a:xfrm>
          <a:off x="1950552" y="618854"/>
          <a:ext cx="4041209" cy="4041209"/>
        </a:xfrm>
        <a:prstGeom prst="blockArc">
          <a:avLst>
            <a:gd name="adj1" fmla="val 7598712"/>
            <a:gd name="adj2" fmla="val 11904138"/>
            <a:gd name="adj3" fmla="val 4639"/>
          </a:avLst>
        </a:prstGeom>
        <a:solidFill>
          <a:schemeClr val="accent3">
            <a:shade val="90000"/>
            <a:hueOff val="-160893"/>
            <a:satOff val="-5146"/>
            <a:lumOff val="25994"/>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FBB41010-321B-49F1-A2A0-DB20FAF074DC}">
      <dsp:nvSpPr>
        <dsp:cNvPr id="0" name=""/>
        <dsp:cNvSpPr/>
      </dsp:nvSpPr>
      <dsp:spPr>
        <a:xfrm>
          <a:off x="2183081" y="821922"/>
          <a:ext cx="4041209" cy="4041209"/>
        </a:xfrm>
        <a:prstGeom prst="blockArc">
          <a:avLst>
            <a:gd name="adj1" fmla="val 2662997"/>
            <a:gd name="adj2" fmla="val 8136967"/>
            <a:gd name="adj3" fmla="val 4639"/>
          </a:avLst>
        </a:prstGeom>
        <a:solidFill>
          <a:schemeClr val="accent3">
            <a:shade val="90000"/>
            <a:hueOff val="-160893"/>
            <a:satOff val="-5146"/>
            <a:lumOff val="25994"/>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70556FAE-0A73-4E86-81B4-E3388E5F5D5E}">
      <dsp:nvSpPr>
        <dsp:cNvPr id="0" name=""/>
        <dsp:cNvSpPr/>
      </dsp:nvSpPr>
      <dsp:spPr>
        <a:xfrm>
          <a:off x="2367681" y="655658"/>
          <a:ext cx="4041209" cy="4041209"/>
        </a:xfrm>
        <a:prstGeom prst="blockArc">
          <a:avLst>
            <a:gd name="adj1" fmla="val 20428059"/>
            <a:gd name="adj2" fmla="val 3095995"/>
            <a:gd name="adj3" fmla="val 4639"/>
          </a:avLst>
        </a:prstGeom>
        <a:solidFill>
          <a:schemeClr val="accent3">
            <a:shade val="90000"/>
            <a:hueOff val="-80446"/>
            <a:satOff val="-2573"/>
            <a:lumOff val="12997"/>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5BB75683-586E-4CD4-AC6C-2C8860D7F7FF}">
      <dsp:nvSpPr>
        <dsp:cNvPr id="0" name=""/>
        <dsp:cNvSpPr/>
      </dsp:nvSpPr>
      <dsp:spPr>
        <a:xfrm>
          <a:off x="2347939" y="597116"/>
          <a:ext cx="4041209" cy="4041209"/>
        </a:xfrm>
        <a:prstGeom prst="blockArc">
          <a:avLst>
            <a:gd name="adj1" fmla="val 15912549"/>
            <a:gd name="adj2" fmla="val 20535670"/>
            <a:gd name="adj3" fmla="val 4639"/>
          </a:avLst>
        </a:prstGeom>
        <a:solidFill>
          <a:schemeClr val="accent3">
            <a:shade val="90000"/>
            <a:hueOff val="0"/>
            <a:satOff val="0"/>
            <a:lumOff val="0"/>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9C4498AD-C2E2-4799-8A82-708013BCDA00}">
      <dsp:nvSpPr>
        <dsp:cNvPr id="0" name=""/>
        <dsp:cNvSpPr/>
      </dsp:nvSpPr>
      <dsp:spPr>
        <a:xfrm>
          <a:off x="3051836" y="1616673"/>
          <a:ext cx="2303727" cy="2171916"/>
        </a:xfrm>
        <a:prstGeom prst="ellipse">
          <a:avLst/>
        </a:prstGeom>
        <a:solidFill>
          <a:schemeClr val="accent3">
            <a:shade val="60000"/>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latin typeface="+mj-lt"/>
            </a:rPr>
            <a:t>Noxious Weed Program</a:t>
          </a:r>
          <a:endParaRPr lang="en-US" sz="3200" kern="1200" dirty="0">
            <a:latin typeface="+mj-lt"/>
          </a:endParaRPr>
        </a:p>
      </dsp:txBody>
      <dsp:txXfrm>
        <a:off x="3389209" y="1934743"/>
        <a:ext cx="1628981" cy="1535776"/>
      </dsp:txXfrm>
    </dsp:sp>
    <dsp:sp modelId="{A1977913-78A1-46E5-95E2-F118FF9D0D4E}">
      <dsp:nvSpPr>
        <dsp:cNvPr id="0" name=""/>
        <dsp:cNvSpPr/>
      </dsp:nvSpPr>
      <dsp:spPr>
        <a:xfrm>
          <a:off x="3552824" y="0"/>
          <a:ext cx="1301751" cy="1301751"/>
        </a:xfrm>
        <a:prstGeom prst="ellipse">
          <a:avLst/>
        </a:prstGeom>
        <a:solidFill>
          <a:schemeClr val="accent3">
            <a:shade val="50000"/>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Prevention/ Import Restriction</a:t>
          </a:r>
          <a:endParaRPr lang="en-US" sz="1300" kern="1200" dirty="0"/>
        </a:p>
      </dsp:txBody>
      <dsp:txXfrm>
        <a:off x="3743461" y="190637"/>
        <a:ext cx="920477" cy="920477"/>
      </dsp:txXfrm>
    </dsp:sp>
    <dsp:sp modelId="{DABC2111-2079-48D5-8EA2-8ECCB2288608}">
      <dsp:nvSpPr>
        <dsp:cNvPr id="0" name=""/>
        <dsp:cNvSpPr/>
      </dsp:nvSpPr>
      <dsp:spPr>
        <a:xfrm>
          <a:off x="5597569" y="1365488"/>
          <a:ext cx="1301751" cy="1301751"/>
        </a:xfrm>
        <a:prstGeom prst="ellipse">
          <a:avLst/>
        </a:prstGeom>
        <a:solidFill>
          <a:schemeClr val="accent3">
            <a:shade val="50000"/>
            <a:hueOff val="-76327"/>
            <a:satOff val="-2277"/>
            <a:lumOff val="17082"/>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Early Detection and Rapid Response</a:t>
          </a:r>
          <a:endParaRPr lang="en-US" sz="1300" kern="1200" dirty="0"/>
        </a:p>
      </dsp:txBody>
      <dsp:txXfrm>
        <a:off x="5788206" y="1556125"/>
        <a:ext cx="920477" cy="920477"/>
      </dsp:txXfrm>
    </dsp:sp>
    <dsp:sp modelId="{0166FC81-39C4-4A80-AF56-9D5237812CC4}">
      <dsp:nvSpPr>
        <dsp:cNvPr id="0" name=""/>
        <dsp:cNvSpPr/>
      </dsp:nvSpPr>
      <dsp:spPr>
        <a:xfrm>
          <a:off x="4963398" y="3572194"/>
          <a:ext cx="1301751" cy="1301751"/>
        </a:xfrm>
        <a:prstGeom prst="ellipse">
          <a:avLst/>
        </a:prstGeom>
        <a:solidFill>
          <a:schemeClr val="accent3">
            <a:shade val="50000"/>
            <a:hueOff val="-152654"/>
            <a:satOff val="-4554"/>
            <a:lumOff val="3416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Regulation</a:t>
          </a:r>
          <a:endParaRPr lang="en-US" sz="1300" kern="1200" dirty="0"/>
        </a:p>
      </dsp:txBody>
      <dsp:txXfrm>
        <a:off x="5154035" y="3762831"/>
        <a:ext cx="920477" cy="920477"/>
      </dsp:txXfrm>
    </dsp:sp>
    <dsp:sp modelId="{D2F47F71-76D4-48AB-9F5B-DF5D8ECF16AC}">
      <dsp:nvSpPr>
        <dsp:cNvPr id="0" name=""/>
        <dsp:cNvSpPr/>
      </dsp:nvSpPr>
      <dsp:spPr>
        <a:xfrm>
          <a:off x="2142237" y="3572209"/>
          <a:ext cx="1301751" cy="1301751"/>
        </a:xfrm>
        <a:prstGeom prst="ellipse">
          <a:avLst/>
        </a:prstGeom>
        <a:solidFill>
          <a:schemeClr val="accent3">
            <a:shade val="50000"/>
            <a:hueOff val="-152654"/>
            <a:satOff val="-4554"/>
            <a:lumOff val="3416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Education</a:t>
          </a:r>
          <a:endParaRPr lang="en-US" sz="1300" kern="1200" dirty="0"/>
        </a:p>
      </dsp:txBody>
      <dsp:txXfrm>
        <a:off x="2332874" y="3762846"/>
        <a:ext cx="920477" cy="920477"/>
      </dsp:txXfrm>
    </dsp:sp>
    <dsp:sp modelId="{0EC0C598-E2C6-44E8-9F8B-EE20C2FB7AC2}">
      <dsp:nvSpPr>
        <dsp:cNvPr id="0" name=""/>
        <dsp:cNvSpPr/>
      </dsp:nvSpPr>
      <dsp:spPr>
        <a:xfrm>
          <a:off x="1447470" y="1365498"/>
          <a:ext cx="1301751" cy="1301751"/>
        </a:xfrm>
        <a:prstGeom prst="ellipse">
          <a:avLst/>
        </a:prstGeom>
        <a:solidFill>
          <a:schemeClr val="accent3">
            <a:shade val="50000"/>
            <a:hueOff val="-76327"/>
            <a:satOff val="-2277"/>
            <a:lumOff val="17082"/>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Control</a:t>
          </a:r>
          <a:endParaRPr lang="en-US" sz="1300" kern="1200" dirty="0"/>
        </a:p>
      </dsp:txBody>
      <dsp:txXfrm>
        <a:off x="1638107" y="1556135"/>
        <a:ext cx="920477" cy="92047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77DF87-2F50-4514-92F2-AD9926248A20}" type="datetimeFigureOut">
              <a:rPr lang="en-US" smtClean="0"/>
              <a:t>11/4/2014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CBEF9E-30E7-4697-8B40-E28D1AC72D89}" type="slidenum">
              <a:rPr lang="en-US" smtClean="0"/>
              <a:t>‹#›</a:t>
            </a:fld>
            <a:endParaRPr lang="en-US"/>
          </a:p>
        </p:txBody>
      </p:sp>
    </p:spTree>
    <p:extLst>
      <p:ext uri="{BB962C8B-B14F-4D97-AF65-F5344CB8AC3E}">
        <p14:creationId xmlns:p14="http://schemas.microsoft.com/office/powerpoint/2010/main" val="69477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EDRR is just one component of a noxious weed program. EDRR is the most cost-effective and environmentally friendly approach because it 1. doesn’t restrict trade or the movement of species, 2. only deals with species that have established free-living, self-perpetuating populations, 3. causes minimal and short effects on invaded habitat, regardless of control method, and 4. aims to restore the invaded habitat to a new balance.</a:t>
            </a:r>
          </a:p>
        </p:txBody>
      </p:sp>
      <p:sp>
        <p:nvSpPr>
          <p:cNvPr id="4" name="Slide Number Placeholder 3"/>
          <p:cNvSpPr>
            <a:spLocks noGrp="1"/>
          </p:cNvSpPr>
          <p:nvPr>
            <p:ph type="sldNum" sz="quarter" idx="10"/>
          </p:nvPr>
        </p:nvSpPr>
        <p:spPr/>
        <p:txBody>
          <a:bodyPr/>
          <a:lstStyle/>
          <a:p>
            <a:fld id="{3CCBEF9E-30E7-4697-8B40-E28D1AC72D89}" type="slidenum">
              <a:rPr lang="en-US" smtClean="0"/>
              <a:t>3</a:t>
            </a:fld>
            <a:endParaRPr lang="en-US"/>
          </a:p>
        </p:txBody>
      </p:sp>
    </p:spTree>
    <p:extLst>
      <p:ext uri="{BB962C8B-B14F-4D97-AF65-F5344CB8AC3E}">
        <p14:creationId xmlns:p14="http://schemas.microsoft.com/office/powerpoint/2010/main" val="2761349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Yellow Starthistle</a:t>
            </a:r>
            <a:r>
              <a:rPr lang="en-US" baseline="0" dirty="0" smtClean="0"/>
              <a:t> site on Hwy 96 near Pueblo</a:t>
            </a:r>
          </a:p>
          <a:p>
            <a:r>
              <a:rPr lang="en-US" baseline="0" dirty="0" smtClean="0"/>
              <a:t>New Rush </a:t>
            </a:r>
            <a:r>
              <a:rPr lang="en-US" baseline="0" dirty="0" err="1" smtClean="0"/>
              <a:t>Skeletonweed</a:t>
            </a:r>
            <a:r>
              <a:rPr lang="en-US" baseline="0" dirty="0" smtClean="0"/>
              <a:t> site in Boulder foothills, about 2 miles due west of the other location</a:t>
            </a:r>
          </a:p>
          <a:p>
            <a:r>
              <a:rPr lang="en-US" baseline="0" dirty="0" smtClean="0"/>
              <a:t>Purple loosestrife numbers were down along the South Platte River</a:t>
            </a:r>
          </a:p>
          <a:p>
            <a:r>
              <a:rPr lang="en-US" baseline="0" dirty="0" smtClean="0"/>
              <a:t>Dyer’s </a:t>
            </a:r>
            <a:r>
              <a:rPr lang="en-US" baseline="0" dirty="0" err="1" smtClean="0"/>
              <a:t>Woad</a:t>
            </a:r>
            <a:r>
              <a:rPr lang="en-US" baseline="0" dirty="0" smtClean="0"/>
              <a:t> in Boulder was large and early this year</a:t>
            </a:r>
          </a:p>
          <a:p>
            <a:r>
              <a:rPr lang="en-US" baseline="0" dirty="0" smtClean="0"/>
              <a:t>Mediterranean sage saw a few flushes in areas with higher moisture, but for the most part was about the same</a:t>
            </a:r>
          </a:p>
          <a:p>
            <a:r>
              <a:rPr lang="en-US" baseline="0" dirty="0" smtClean="0"/>
              <a:t>Exponentially expanded myrtle spurge programs up and down the Front Range.</a:t>
            </a:r>
          </a:p>
          <a:p>
            <a:r>
              <a:rPr lang="en-US" baseline="0" dirty="0" smtClean="0"/>
              <a:t>El Paso County worked a cost-share grant to help a ton of their property-owners with List A species</a:t>
            </a:r>
            <a:endParaRPr lang="en-US" dirty="0"/>
          </a:p>
        </p:txBody>
      </p:sp>
      <p:sp>
        <p:nvSpPr>
          <p:cNvPr id="4" name="Slide Number Placeholder 3"/>
          <p:cNvSpPr>
            <a:spLocks noGrp="1"/>
          </p:cNvSpPr>
          <p:nvPr>
            <p:ph type="sldNum" sz="quarter" idx="10"/>
          </p:nvPr>
        </p:nvSpPr>
        <p:spPr/>
        <p:txBody>
          <a:bodyPr/>
          <a:lstStyle/>
          <a:p>
            <a:fld id="{3CCBEF9E-30E7-4697-8B40-E28D1AC72D89}" type="slidenum">
              <a:rPr lang="en-US" smtClean="0"/>
              <a:t>6</a:t>
            </a:fld>
            <a:endParaRPr lang="en-US"/>
          </a:p>
        </p:txBody>
      </p:sp>
    </p:spTree>
    <p:extLst>
      <p:ext uri="{BB962C8B-B14F-4D97-AF65-F5344CB8AC3E}">
        <p14:creationId xmlns:p14="http://schemas.microsoft.com/office/powerpoint/2010/main" val="525390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site in Idaho has documented it outcompeting willows and cattails</a:t>
            </a:r>
          </a:p>
        </p:txBody>
      </p:sp>
      <p:sp>
        <p:nvSpPr>
          <p:cNvPr id="4" name="Slide Number Placeholder 3"/>
          <p:cNvSpPr>
            <a:spLocks noGrp="1"/>
          </p:cNvSpPr>
          <p:nvPr>
            <p:ph type="sldNum" sz="quarter" idx="10"/>
          </p:nvPr>
        </p:nvSpPr>
        <p:spPr/>
        <p:txBody>
          <a:bodyPr/>
          <a:lstStyle/>
          <a:p>
            <a:fld id="{3CCBEF9E-30E7-4697-8B40-E28D1AC72D89}" type="slidenum">
              <a:rPr lang="en-US" smtClean="0"/>
              <a:t>25</a:t>
            </a:fld>
            <a:endParaRPr lang="en-US"/>
          </a:p>
        </p:txBody>
      </p:sp>
    </p:spTree>
    <p:extLst>
      <p:ext uri="{BB962C8B-B14F-4D97-AF65-F5344CB8AC3E}">
        <p14:creationId xmlns:p14="http://schemas.microsoft.com/office/powerpoint/2010/main" val="2286973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8F842BEB-2AD7-49D9-A2A5-4184792FA775}" type="datetimeFigureOut">
              <a:rPr lang="en-US" smtClean="0"/>
              <a:t>11/4/2014</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645BAE71-419B-424F-BDDA-5E4D28EEF393}" type="slidenum">
              <a:rPr lang="en-US" smtClean="0"/>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842BEB-2AD7-49D9-A2A5-4184792FA775}"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5BAE71-419B-424F-BDDA-5E4D28EEF39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F842BEB-2AD7-49D9-A2A5-4184792FA775}"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645BAE71-419B-424F-BDDA-5E4D28EEF39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F842BEB-2AD7-49D9-A2A5-4184792FA775}"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5BAE71-419B-424F-BDDA-5E4D28EEF393}"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8F842BEB-2AD7-49D9-A2A5-4184792FA775}" type="datetimeFigureOut">
              <a:rPr lang="en-US" smtClean="0"/>
              <a:t>11/4/2014</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645BAE71-419B-424F-BDDA-5E4D28EEF393}" type="slidenum">
              <a:rPr lang="en-US" smtClean="0"/>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F842BEB-2AD7-49D9-A2A5-4184792FA775}"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5BAE71-419B-424F-BDDA-5E4D28EEF393}"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F842BEB-2AD7-49D9-A2A5-4184792FA775}" type="datetimeFigureOut">
              <a:rPr lang="en-US" smtClean="0"/>
              <a:t>11/4/2014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5BAE71-419B-424F-BDDA-5E4D28EEF393}"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F842BEB-2AD7-49D9-A2A5-4184792FA775}" type="datetimeFigureOut">
              <a:rPr lang="en-US" smtClean="0"/>
              <a:t>11/4/2014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5BAE71-419B-424F-BDDA-5E4D28EEF393}"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8F842BEB-2AD7-49D9-A2A5-4184792FA775}" type="datetimeFigureOut">
              <a:rPr lang="en-US" smtClean="0"/>
              <a:t>11/4/2014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5BAE71-419B-424F-BDDA-5E4D28EEF39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842BEB-2AD7-49D9-A2A5-4184792FA775}"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645BAE71-419B-424F-BDDA-5E4D28EEF393}" type="slidenum">
              <a:rPr lang="en-US" smtClean="0"/>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842BEB-2AD7-49D9-A2A5-4184792FA775}"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5BAE71-419B-424F-BDDA-5E4D28EEF393}" type="slidenum">
              <a:rPr lang="en-US" smtClean="0"/>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8F842BEB-2AD7-49D9-A2A5-4184792FA775}" type="datetimeFigureOut">
              <a:rPr lang="en-US" smtClean="0"/>
              <a:t>11/4/2014</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645BAE71-419B-424F-BDDA-5E4D28EEF39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mailto:patty.york@state.co.u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5257800"/>
            <a:ext cx="3886200" cy="1447800"/>
          </a:xfrm>
        </p:spPr>
        <p:txBody>
          <a:bodyPr>
            <a:normAutofit/>
          </a:bodyPr>
          <a:lstStyle/>
          <a:p>
            <a:r>
              <a:rPr lang="en-US" sz="2400" b="1" dirty="0" smtClean="0"/>
              <a:t>Patty York</a:t>
            </a:r>
          </a:p>
          <a:p>
            <a:r>
              <a:rPr lang="en-US" sz="1600" dirty="0" smtClean="0"/>
              <a:t>EDRR Specialist</a:t>
            </a:r>
          </a:p>
          <a:p>
            <a:r>
              <a:rPr lang="en-US" sz="1600" dirty="0" smtClean="0"/>
              <a:t>Noxious Weed Program</a:t>
            </a:r>
          </a:p>
          <a:p>
            <a:r>
              <a:rPr lang="en-US" sz="1600" dirty="0" smtClean="0"/>
              <a:t>Colorado Dept. of Agriculture</a:t>
            </a:r>
          </a:p>
        </p:txBody>
      </p:sp>
      <p:sp>
        <p:nvSpPr>
          <p:cNvPr id="2" name="Title 1"/>
          <p:cNvSpPr>
            <a:spLocks noGrp="1"/>
          </p:cNvSpPr>
          <p:nvPr>
            <p:ph type="title"/>
          </p:nvPr>
        </p:nvSpPr>
        <p:spPr/>
        <p:txBody>
          <a:bodyPr/>
          <a:lstStyle/>
          <a:p>
            <a:r>
              <a:rPr lang="en-US" sz="4800" dirty="0" err="1" smtClean="0"/>
              <a:t>Edrr</a:t>
            </a:r>
            <a:r>
              <a:rPr lang="en-US" sz="4800" dirty="0" smtClean="0"/>
              <a:t> Update</a:t>
            </a:r>
            <a:r>
              <a:rPr lang="en-US" dirty="0" smtClean="0"/>
              <a:t/>
            </a:r>
            <a:br>
              <a:rPr lang="en-US" dirty="0" smtClean="0"/>
            </a:br>
            <a:r>
              <a:rPr lang="en-US" sz="3600" dirty="0" smtClean="0"/>
              <a:t>Fall 2014</a:t>
            </a:r>
            <a:endParaRPr lang="en-US" sz="3600" dirty="0"/>
          </a:p>
        </p:txBody>
      </p:sp>
    </p:spTree>
    <p:extLst>
      <p:ext uri="{BB962C8B-B14F-4D97-AF65-F5344CB8AC3E}">
        <p14:creationId xmlns:p14="http://schemas.microsoft.com/office/powerpoint/2010/main" val="1112067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5575" y="1719071"/>
            <a:ext cx="6245225" cy="4407408"/>
          </a:xfrm>
        </p:spPr>
        <p:txBody>
          <a:bodyPr/>
          <a:lstStyle/>
          <a:p>
            <a:pPr lvl="0"/>
            <a:r>
              <a:rPr lang="en-US" dirty="0"/>
              <a:t>tall glandular, hairy annual herb occasionally reaching two meters in height </a:t>
            </a:r>
          </a:p>
          <a:p>
            <a:pPr lvl="0"/>
            <a:r>
              <a:rPr lang="en-US" dirty="0"/>
              <a:t>somewhat gangly and thin like an erect weed</a:t>
            </a:r>
          </a:p>
          <a:p>
            <a:pPr lvl="0"/>
            <a:r>
              <a:rPr lang="en-US" dirty="0"/>
              <a:t>narrow, curving, pointed leaves up to a few centimeters in length</a:t>
            </a:r>
          </a:p>
          <a:p>
            <a:pPr lvl="0"/>
            <a:r>
              <a:rPr lang="en-US" dirty="0"/>
              <a:t>flower has four petals which may be so deeply notched that they look like four pairs; generally light purple or pink, with darker veining</a:t>
            </a:r>
          </a:p>
          <a:p>
            <a:pPr lvl="0"/>
            <a:r>
              <a:rPr lang="en-US" dirty="0"/>
              <a:t>fruit is a </a:t>
            </a:r>
            <a:r>
              <a:rPr lang="en-US" dirty="0" smtClean="0"/>
              <a:t>capsule,</a:t>
            </a:r>
            <a:br>
              <a:rPr lang="en-US" dirty="0" smtClean="0"/>
            </a:br>
            <a:r>
              <a:rPr lang="en-US" dirty="0" smtClean="0"/>
              <a:t>1 </a:t>
            </a:r>
            <a:r>
              <a:rPr lang="en-US" dirty="0"/>
              <a:t>to 3 centimeters long</a:t>
            </a:r>
          </a:p>
          <a:p>
            <a:endParaRPr lang="en-US" dirty="0"/>
          </a:p>
        </p:txBody>
      </p:sp>
      <p:sp>
        <p:nvSpPr>
          <p:cNvPr id="3" name="Title 2"/>
          <p:cNvSpPr>
            <a:spLocks noGrp="1"/>
          </p:cNvSpPr>
          <p:nvPr>
            <p:ph type="title"/>
          </p:nvPr>
        </p:nvSpPr>
        <p:spPr>
          <a:xfrm>
            <a:off x="495300" y="304800"/>
            <a:ext cx="8153400" cy="1054394"/>
          </a:xfrm>
        </p:spPr>
        <p:txBody>
          <a:bodyPr/>
          <a:lstStyle/>
          <a:p>
            <a:r>
              <a:rPr lang="en-US" sz="3000" dirty="0"/>
              <a:t>Tall, Tall Annual or </a:t>
            </a:r>
            <a:r>
              <a:rPr lang="en-US" sz="3000" dirty="0" err="1"/>
              <a:t>Panicled</a:t>
            </a:r>
            <a:r>
              <a:rPr lang="en-US" sz="3000" dirty="0"/>
              <a:t> </a:t>
            </a:r>
            <a:r>
              <a:rPr lang="en-US" sz="3000" dirty="0" smtClean="0"/>
              <a:t>Willow-herb </a:t>
            </a:r>
            <a:r>
              <a:rPr lang="en-US" sz="3000" dirty="0"/>
              <a:t>or Tall </a:t>
            </a:r>
            <a:r>
              <a:rPr lang="en-US" sz="3000" dirty="0" smtClean="0"/>
              <a:t>Fireweed</a:t>
            </a:r>
            <a:br>
              <a:rPr lang="en-US" sz="3000" dirty="0" smtClean="0"/>
            </a:br>
            <a:r>
              <a:rPr lang="en-US" sz="3000" dirty="0" smtClean="0"/>
              <a:t>(</a:t>
            </a:r>
            <a:r>
              <a:rPr lang="en-US" sz="3000" i="1" dirty="0" err="1"/>
              <a:t>Epilobium</a:t>
            </a:r>
            <a:r>
              <a:rPr lang="en-US" sz="3000" i="1" dirty="0"/>
              <a:t> </a:t>
            </a:r>
            <a:r>
              <a:rPr lang="en-US" sz="3000" i="1" dirty="0" err="1"/>
              <a:t>brachycarpum</a:t>
            </a:r>
            <a:r>
              <a:rPr lang="en-US" sz="3000" dirty="0"/>
              <a:t>)</a:t>
            </a:r>
          </a:p>
        </p:txBody>
      </p:sp>
      <p:sp>
        <p:nvSpPr>
          <p:cNvPr id="4" name="AutoShape 2" descr="http://sbwildflowers.files.wordpress.com/2011/09/epilobium-brachycarpum-flowers.jpe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76" t="2701" r="7063" b="2701"/>
          <a:stretch/>
        </p:blipFill>
        <p:spPr bwMode="auto">
          <a:xfrm>
            <a:off x="3778762" y="4495800"/>
            <a:ext cx="2241038" cy="208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panicle willowweed (Epilobium brachycarpum)&#10;"/>
          <p:cNvPicPr>
            <a:picLocks noChangeAspect="1"/>
          </p:cNvPicPr>
          <p:nvPr/>
        </p:nvPicPr>
        <p:blipFill rotWithShape="1">
          <a:blip r:embed="rId3" cstate="print">
            <a:extLst>
              <a:ext uri="{28A0092B-C50C-407E-A947-70E740481C1C}">
                <a14:useLocalDpi xmlns:a14="http://schemas.microsoft.com/office/drawing/2010/main" val="0"/>
              </a:ext>
            </a:extLst>
          </a:blip>
          <a:srcRect l="19484" r="7190" b="3140"/>
          <a:stretch/>
        </p:blipFill>
        <p:spPr bwMode="auto">
          <a:xfrm>
            <a:off x="6324600" y="1904999"/>
            <a:ext cx="2596642" cy="45709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35176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5791201" cy="4407408"/>
          </a:xfrm>
        </p:spPr>
        <p:txBody>
          <a:bodyPr/>
          <a:lstStyle/>
          <a:p>
            <a:pPr lvl="0"/>
            <a:r>
              <a:rPr lang="en-US" dirty="0"/>
              <a:t>flowers are tiny, pink/white/light-blue, and inconspicuous </a:t>
            </a:r>
          </a:p>
          <a:p>
            <a:pPr lvl="0"/>
            <a:r>
              <a:rPr lang="en-US" dirty="0"/>
              <a:t>very common and highly variable plant</a:t>
            </a:r>
          </a:p>
          <a:p>
            <a:pPr lvl="0"/>
            <a:r>
              <a:rPr lang="en-US" dirty="0"/>
              <a:t>"small and inconspicuous or no withered leaves" at flowering time</a:t>
            </a:r>
          </a:p>
          <a:p>
            <a:pPr lvl="0"/>
            <a:r>
              <a:rPr lang="en-US" dirty="0"/>
              <a:t>moist montane and sub-alpine trails, near ponds, and along irrigation ditches</a:t>
            </a:r>
          </a:p>
          <a:p>
            <a:r>
              <a:rPr lang="en-US" dirty="0"/>
              <a:t>common to have red stems and leaves in the spring and to return to these colors in the fall </a:t>
            </a:r>
          </a:p>
        </p:txBody>
      </p:sp>
      <p:sp>
        <p:nvSpPr>
          <p:cNvPr id="3" name="Title 2"/>
          <p:cNvSpPr>
            <a:spLocks noGrp="1"/>
          </p:cNvSpPr>
          <p:nvPr>
            <p:ph type="title"/>
          </p:nvPr>
        </p:nvSpPr>
        <p:spPr>
          <a:xfrm>
            <a:off x="381000" y="228600"/>
            <a:ext cx="8381260" cy="1181641"/>
          </a:xfrm>
        </p:spPr>
        <p:txBody>
          <a:bodyPr/>
          <a:lstStyle/>
          <a:p>
            <a:r>
              <a:rPr lang="en-US" dirty="0" err="1"/>
              <a:t>Hornemann's</a:t>
            </a:r>
            <a:r>
              <a:rPr lang="en-US" dirty="0"/>
              <a:t> </a:t>
            </a:r>
            <a:r>
              <a:rPr lang="en-US" dirty="0" err="1"/>
              <a:t>willowherb</a:t>
            </a:r>
            <a:r>
              <a:rPr lang="en-US" dirty="0"/>
              <a:t> </a:t>
            </a:r>
            <a:br>
              <a:rPr lang="en-US" dirty="0"/>
            </a:br>
            <a:r>
              <a:rPr lang="en-US" i="1" dirty="0"/>
              <a:t>(</a:t>
            </a:r>
            <a:r>
              <a:rPr lang="en-US" i="1" dirty="0" err="1"/>
              <a:t>Epilobium</a:t>
            </a:r>
            <a:r>
              <a:rPr lang="en-US" i="1" dirty="0"/>
              <a:t> </a:t>
            </a:r>
            <a:r>
              <a:rPr lang="en-US" i="1" dirty="0" err="1"/>
              <a:t>hornemannii</a:t>
            </a:r>
            <a:r>
              <a:rPr lang="en-US" i="1" dirty="0" smtClean="0"/>
              <a:t>)</a:t>
            </a:r>
            <a:endParaRPr lang="en-US" dirty="0"/>
          </a:p>
        </p:txBody>
      </p:sp>
      <p:pic>
        <p:nvPicPr>
          <p:cNvPr id="4" name="Picture 3" descr="Epilobium hornemannii"/>
          <p:cNvPicPr>
            <a:picLocks noChangeAspect="1"/>
          </p:cNvPicPr>
          <p:nvPr/>
        </p:nvPicPr>
        <p:blipFill rotWithShape="1">
          <a:blip r:embed="rId2">
            <a:extLst>
              <a:ext uri="{28A0092B-C50C-407E-A947-70E740481C1C}">
                <a14:useLocalDpi xmlns:a14="http://schemas.microsoft.com/office/drawing/2010/main" val="0"/>
              </a:ext>
            </a:extLst>
          </a:blip>
          <a:srcRect r="10651"/>
          <a:stretch/>
        </p:blipFill>
        <p:spPr bwMode="auto">
          <a:xfrm>
            <a:off x="6892925" y="1676400"/>
            <a:ext cx="2098676" cy="3776690"/>
          </a:xfrm>
          <a:prstGeom prst="rect">
            <a:avLst/>
          </a:prstGeom>
          <a:noFill/>
          <a:ln>
            <a:noFill/>
          </a:ln>
          <a:extLst>
            <a:ext uri="{53640926-AAD7-44D8-BBD7-CCE9431645EC}">
              <a14:shadowObscured xmlns:a14="http://schemas.microsoft.com/office/drawing/2010/main"/>
            </a:ext>
          </a:extLst>
        </p:spPr>
      </p:pic>
      <p:pic>
        <p:nvPicPr>
          <p:cNvPr id="5" name="Picture 4" descr="Epilobium hornemannii (Hornemann's willowherb) #120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4909548"/>
            <a:ext cx="2438400" cy="1828800"/>
          </a:xfrm>
          <a:prstGeom prst="rect">
            <a:avLst/>
          </a:prstGeom>
          <a:noFill/>
          <a:ln>
            <a:noFill/>
          </a:ln>
        </p:spPr>
      </p:pic>
      <p:pic>
        <p:nvPicPr>
          <p:cNvPr id="6" name="Picture 5" descr="Epilobium hornemannii (Hornemann's willowherb) #1202"/>
          <p:cNvPicPr>
            <a:picLocks noChangeAspect="1"/>
          </p:cNvPicPr>
          <p:nvPr/>
        </p:nvPicPr>
        <p:blipFill rotWithShape="1">
          <a:blip r:embed="rId4" cstate="print">
            <a:extLst>
              <a:ext uri="{28A0092B-C50C-407E-A947-70E740481C1C}">
                <a14:useLocalDpi xmlns:a14="http://schemas.microsoft.com/office/drawing/2010/main" val="0"/>
              </a:ext>
            </a:extLst>
          </a:blip>
          <a:srcRect l="14545" t="7879" r="22727"/>
          <a:stretch/>
        </p:blipFill>
        <p:spPr bwMode="auto">
          <a:xfrm>
            <a:off x="4876800" y="4909548"/>
            <a:ext cx="1660241" cy="1828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0916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153400" cy="990600"/>
          </a:xfrm>
        </p:spPr>
        <p:txBody>
          <a:bodyPr anchor="ctr">
            <a:normAutofit/>
          </a:bodyPr>
          <a:lstStyle/>
          <a:p>
            <a:r>
              <a:rPr lang="en-US" dirty="0" smtClean="0"/>
              <a:t>Hairy willow-herb vs. Natives</a:t>
            </a:r>
            <a:endParaRPr lang="en-US" dirty="0"/>
          </a:p>
        </p:txBody>
      </p:sp>
      <p:sp>
        <p:nvSpPr>
          <p:cNvPr id="3" name="Content Placeholder 2"/>
          <p:cNvSpPr>
            <a:spLocks noGrp="1"/>
          </p:cNvSpPr>
          <p:nvPr>
            <p:ph idx="1"/>
          </p:nvPr>
        </p:nvSpPr>
        <p:spPr>
          <a:xfrm>
            <a:off x="320972" y="1676400"/>
            <a:ext cx="8563040" cy="4419600"/>
          </a:xfrm>
        </p:spPr>
        <p:txBody>
          <a:bodyPr/>
          <a:lstStyle/>
          <a:p>
            <a:r>
              <a:rPr lang="en-US" dirty="0" smtClean="0"/>
              <a:t>11 </a:t>
            </a:r>
            <a:r>
              <a:rPr lang="en-US" dirty="0" smtClean="0"/>
              <a:t>native species of </a:t>
            </a:r>
            <a:r>
              <a:rPr lang="en-US" i="1" dirty="0" err="1" smtClean="0"/>
              <a:t>Epilobium</a:t>
            </a:r>
            <a:r>
              <a:rPr lang="en-US" i="1" dirty="0" smtClean="0"/>
              <a:t> </a:t>
            </a:r>
            <a:r>
              <a:rPr lang="en-US" dirty="0" smtClean="0"/>
              <a:t>exist in Colorado</a:t>
            </a:r>
          </a:p>
          <a:p>
            <a:r>
              <a:rPr lang="en-US" dirty="0" smtClean="0"/>
              <a:t>Range in elevation but mostly in wet places</a:t>
            </a:r>
          </a:p>
          <a:p>
            <a:r>
              <a:rPr lang="en-US" dirty="0" smtClean="0"/>
              <a:t>Native flowers smaller/more delicate and less pink</a:t>
            </a:r>
          </a:p>
          <a:p>
            <a:endParaRPr lang="en-US" dirty="0"/>
          </a:p>
        </p:txBody>
      </p:sp>
      <p:pic>
        <p:nvPicPr>
          <p:cNvPr id="4100" name="Picture 4" descr="Large Photo of Epilobium ciliatum"/>
          <p:cNvPicPr>
            <a:picLocks noChangeAspect="1" noChangeArrowheads="1"/>
          </p:cNvPicPr>
          <p:nvPr/>
        </p:nvPicPr>
        <p:blipFill rotWithShape="1">
          <a:blip r:embed="rId2">
            <a:extLst>
              <a:ext uri="{28A0092B-C50C-407E-A947-70E740481C1C}">
                <a14:useLocalDpi xmlns:a14="http://schemas.microsoft.com/office/drawing/2010/main" val="0"/>
              </a:ext>
            </a:extLst>
          </a:blip>
          <a:srcRect l="30634" t="39336" r="5262" b="25453"/>
          <a:stretch/>
        </p:blipFill>
        <p:spPr bwMode="auto">
          <a:xfrm>
            <a:off x="7010400" y="2765726"/>
            <a:ext cx="1974761" cy="16270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78580" y="4365926"/>
            <a:ext cx="2438400" cy="523220"/>
          </a:xfrm>
          <a:prstGeom prst="rect">
            <a:avLst/>
          </a:prstGeom>
        </p:spPr>
        <p:txBody>
          <a:bodyPr wrap="square">
            <a:spAutoFit/>
          </a:bodyPr>
          <a:lstStyle/>
          <a:p>
            <a:pPr algn="ctr"/>
            <a:r>
              <a:rPr lang="en-US" sz="1400" dirty="0" smtClean="0"/>
              <a:t>Fringed willow-herb (TE)</a:t>
            </a:r>
          </a:p>
          <a:p>
            <a:pPr algn="ctr"/>
            <a:r>
              <a:rPr lang="en-US" sz="1400" i="1" dirty="0" err="1"/>
              <a:t>Epilobium</a:t>
            </a:r>
            <a:r>
              <a:rPr lang="en-US" sz="1400" i="1" dirty="0"/>
              <a:t> </a:t>
            </a:r>
            <a:r>
              <a:rPr lang="en-US" sz="1400" i="1" dirty="0" err="1" smtClean="0"/>
              <a:t>ciliatum</a:t>
            </a:r>
            <a:endParaRPr lang="en-US" sz="1400" i="1" dirty="0"/>
          </a:p>
        </p:txBody>
      </p:sp>
      <p:pic>
        <p:nvPicPr>
          <p:cNvPr id="410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1068" t="24262" r="49577" b="41576"/>
          <a:stretch/>
        </p:blipFill>
        <p:spPr bwMode="auto">
          <a:xfrm>
            <a:off x="7111548" y="4956942"/>
            <a:ext cx="1772464" cy="1375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781800" y="6289723"/>
            <a:ext cx="2438400" cy="523220"/>
          </a:xfrm>
          <a:prstGeom prst="rect">
            <a:avLst/>
          </a:prstGeom>
        </p:spPr>
        <p:txBody>
          <a:bodyPr wrap="square">
            <a:spAutoFit/>
          </a:bodyPr>
          <a:lstStyle/>
          <a:p>
            <a:pPr algn="ctr"/>
            <a:r>
              <a:rPr lang="en-US" sz="1400" i="1" dirty="0" err="1"/>
              <a:t>Epilobium</a:t>
            </a:r>
            <a:r>
              <a:rPr lang="en-US" sz="1400" dirty="0"/>
              <a:t> </a:t>
            </a:r>
            <a:r>
              <a:rPr lang="en-US" sz="1400" i="1" dirty="0" err="1" smtClean="0"/>
              <a:t>brachycarpum</a:t>
            </a:r>
            <a:endParaRPr lang="en-US" sz="1400" i="1" dirty="0" smtClean="0"/>
          </a:p>
          <a:p>
            <a:pPr algn="ctr"/>
            <a:r>
              <a:rPr lang="en-US" sz="1400" dirty="0" smtClean="0"/>
              <a:t>Tall </a:t>
            </a:r>
            <a:r>
              <a:rPr lang="en-US" sz="1400" dirty="0"/>
              <a:t>annual </a:t>
            </a:r>
            <a:r>
              <a:rPr lang="en-US" sz="1400" dirty="0" smtClean="0"/>
              <a:t>willow-herb</a:t>
            </a:r>
            <a:endParaRPr lang="en-US" sz="1400" i="1" dirty="0"/>
          </a:p>
        </p:txBody>
      </p:sp>
      <p:pic>
        <p:nvPicPr>
          <p:cNvPr id="4103" name="Picture 7" descr="http://www.biopix.com/photos/jcs-epilobium-palustre-324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42" y="3886200"/>
            <a:ext cx="1856558" cy="2475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939121" y="6349685"/>
            <a:ext cx="1676400" cy="523220"/>
          </a:xfrm>
          <a:prstGeom prst="rect">
            <a:avLst/>
          </a:prstGeom>
        </p:spPr>
        <p:txBody>
          <a:bodyPr wrap="square">
            <a:spAutoFit/>
          </a:bodyPr>
          <a:lstStyle/>
          <a:p>
            <a:pPr algn="ctr"/>
            <a:r>
              <a:rPr lang="en-US" sz="1400" dirty="0"/>
              <a:t>Marsh willow-herb</a:t>
            </a:r>
          </a:p>
          <a:p>
            <a:pPr algn="ctr"/>
            <a:r>
              <a:rPr lang="en-US" sz="1400" i="1" dirty="0" err="1" smtClean="0"/>
              <a:t>Epilobium</a:t>
            </a:r>
            <a:r>
              <a:rPr lang="en-US" sz="1400" dirty="0" smtClean="0"/>
              <a:t> </a:t>
            </a:r>
            <a:r>
              <a:rPr lang="en-US" sz="1400" i="1" dirty="0" err="1" smtClean="0"/>
              <a:t>palustre</a:t>
            </a:r>
            <a:endParaRPr lang="en-US" sz="1400" dirty="0"/>
          </a:p>
        </p:txBody>
      </p:sp>
      <p:pic>
        <p:nvPicPr>
          <p:cNvPr id="4104"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25362" t="33858" r="50450" b="43286"/>
          <a:stretch/>
        </p:blipFill>
        <p:spPr bwMode="auto">
          <a:xfrm>
            <a:off x="320972" y="5029200"/>
            <a:ext cx="2073498" cy="1306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52400" y="6349134"/>
            <a:ext cx="2410642" cy="523220"/>
          </a:xfrm>
          <a:prstGeom prst="rect">
            <a:avLst/>
          </a:prstGeom>
        </p:spPr>
        <p:txBody>
          <a:bodyPr wrap="square">
            <a:spAutoFit/>
          </a:bodyPr>
          <a:lstStyle/>
          <a:p>
            <a:pPr algn="ctr"/>
            <a:r>
              <a:rPr lang="en-US" sz="1400" dirty="0" err="1"/>
              <a:t>Milkflower</a:t>
            </a:r>
            <a:r>
              <a:rPr lang="en-US" sz="1400" dirty="0"/>
              <a:t> </a:t>
            </a:r>
            <a:r>
              <a:rPr lang="en-US" sz="1400" dirty="0" smtClean="0"/>
              <a:t>willow-herb (TE)</a:t>
            </a:r>
            <a:endParaRPr lang="en-US" sz="1400" dirty="0"/>
          </a:p>
          <a:p>
            <a:pPr algn="ctr"/>
            <a:r>
              <a:rPr lang="en-US" sz="1400" i="1" dirty="0" err="1" smtClean="0"/>
              <a:t>Epilobium</a:t>
            </a:r>
            <a:r>
              <a:rPr lang="en-US" sz="1400" dirty="0" smtClean="0"/>
              <a:t> </a:t>
            </a:r>
            <a:r>
              <a:rPr lang="en-US" sz="1400" i="1" dirty="0" err="1" smtClean="0"/>
              <a:t>lactiflorum</a:t>
            </a:r>
            <a:endParaRPr lang="en-US" sz="1400" dirty="0"/>
          </a:p>
        </p:txBody>
      </p:sp>
      <p:pic>
        <p:nvPicPr>
          <p:cNvPr id="4106" name="Picture 10" descr="Large Photo of Epilobium clavatum"/>
          <p:cNvPicPr>
            <a:picLocks noChangeAspect="1" noChangeArrowheads="1"/>
          </p:cNvPicPr>
          <p:nvPr/>
        </p:nvPicPr>
        <p:blipFill rotWithShape="1">
          <a:blip r:embed="rId6">
            <a:extLst>
              <a:ext uri="{28A0092B-C50C-407E-A947-70E740481C1C}">
                <a14:useLocalDpi xmlns:a14="http://schemas.microsoft.com/office/drawing/2010/main" val="0"/>
              </a:ext>
            </a:extLst>
          </a:blip>
          <a:srcRect l="33740" r="23593" b="28811"/>
          <a:stretch/>
        </p:blipFill>
        <p:spPr bwMode="auto">
          <a:xfrm>
            <a:off x="320972" y="2977839"/>
            <a:ext cx="1772464" cy="197153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057400" y="3075382"/>
            <a:ext cx="1772465" cy="523220"/>
          </a:xfrm>
          <a:prstGeom prst="rect">
            <a:avLst/>
          </a:prstGeom>
        </p:spPr>
        <p:txBody>
          <a:bodyPr wrap="square">
            <a:spAutoFit/>
          </a:bodyPr>
          <a:lstStyle/>
          <a:p>
            <a:r>
              <a:rPr lang="en-US" sz="1400" dirty="0"/>
              <a:t>Talus willow-herb</a:t>
            </a:r>
          </a:p>
          <a:p>
            <a:r>
              <a:rPr lang="en-US" sz="1400" i="1" dirty="0" err="1" smtClean="0"/>
              <a:t>Epilobium</a:t>
            </a:r>
            <a:r>
              <a:rPr lang="en-US" sz="1400" dirty="0" smtClean="0"/>
              <a:t> </a:t>
            </a:r>
            <a:r>
              <a:rPr lang="en-US" sz="1400" i="1" dirty="0" err="1" smtClean="0"/>
              <a:t>clavatum</a:t>
            </a:r>
            <a:endParaRPr lang="en-US" sz="1400" dirty="0"/>
          </a:p>
        </p:txBody>
      </p:sp>
      <p:pic>
        <p:nvPicPr>
          <p:cNvPr id="4108" name="Picture 12" descr="Photo of Epilobium leptophyllu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5442" y="3886200"/>
            <a:ext cx="1717813" cy="247541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2362200" y="6334780"/>
            <a:ext cx="2410642" cy="523220"/>
          </a:xfrm>
          <a:prstGeom prst="rect">
            <a:avLst/>
          </a:prstGeom>
        </p:spPr>
        <p:txBody>
          <a:bodyPr wrap="square">
            <a:spAutoFit/>
          </a:bodyPr>
          <a:lstStyle/>
          <a:p>
            <a:pPr algn="ctr"/>
            <a:r>
              <a:rPr lang="en-US" sz="1400" dirty="0" smtClean="0"/>
              <a:t>Bog willow-herb (TE)</a:t>
            </a:r>
            <a:endParaRPr lang="en-US" sz="1400" dirty="0"/>
          </a:p>
          <a:p>
            <a:pPr algn="ctr"/>
            <a:r>
              <a:rPr lang="en-US" sz="1400" i="1" dirty="0" err="1"/>
              <a:t>Epilobium</a:t>
            </a:r>
            <a:r>
              <a:rPr lang="en-US" sz="1400" dirty="0"/>
              <a:t> </a:t>
            </a:r>
            <a:r>
              <a:rPr lang="en-US" sz="1400" i="1" dirty="0" err="1"/>
              <a:t>leptophyllum</a:t>
            </a:r>
            <a:endParaRPr lang="en-US" sz="1400" dirty="0"/>
          </a:p>
        </p:txBody>
      </p:sp>
    </p:spTree>
    <p:extLst>
      <p:ext uri="{BB962C8B-B14F-4D97-AF65-F5344CB8AC3E}">
        <p14:creationId xmlns:p14="http://schemas.microsoft.com/office/powerpoint/2010/main" val="877558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2069592"/>
            <a:ext cx="4190999" cy="4407408"/>
          </a:xfrm>
        </p:spPr>
        <p:txBody>
          <a:bodyPr/>
          <a:lstStyle/>
          <a:p>
            <a:r>
              <a:rPr lang="en-US" dirty="0" smtClean="0"/>
              <a:t>Known in riparian areas of Boulder</a:t>
            </a:r>
          </a:p>
          <a:p>
            <a:r>
              <a:rPr lang="en-US" dirty="0" smtClean="0"/>
              <a:t>Was first identified in the Wonderland </a:t>
            </a:r>
            <a:r>
              <a:rPr lang="en-US" dirty="0"/>
              <a:t>and </a:t>
            </a:r>
            <a:r>
              <a:rPr lang="en-US" dirty="0" err="1"/>
              <a:t>Fourmile</a:t>
            </a:r>
            <a:r>
              <a:rPr lang="en-US" dirty="0"/>
              <a:t> Canyon Creeks. </a:t>
            </a:r>
            <a:r>
              <a:rPr lang="en-US" dirty="0" smtClean="0"/>
              <a:t>Is </a:t>
            </a:r>
            <a:r>
              <a:rPr lang="en-US" dirty="0"/>
              <a:t>now </a:t>
            </a:r>
            <a:r>
              <a:rPr lang="en-US" dirty="0" smtClean="0"/>
              <a:t>found along </a:t>
            </a:r>
            <a:r>
              <a:rPr lang="en-US" dirty="0"/>
              <a:t>Boulder and South Boulder </a:t>
            </a:r>
            <a:r>
              <a:rPr lang="en-US" dirty="0" smtClean="0"/>
              <a:t>Creeks</a:t>
            </a:r>
          </a:p>
          <a:p>
            <a:r>
              <a:rPr lang="en-US" dirty="0" smtClean="0"/>
              <a:t>Not sure how fast it’s spreading, but is definitely a monoculture-forming plant</a:t>
            </a:r>
          </a:p>
          <a:p>
            <a:r>
              <a:rPr lang="en-US" dirty="0" smtClean="0"/>
              <a:t>Extra concern due to 2013 flooding</a:t>
            </a:r>
            <a:endParaRPr lang="en-US" dirty="0"/>
          </a:p>
        </p:txBody>
      </p:sp>
      <p:sp>
        <p:nvSpPr>
          <p:cNvPr id="3" name="Title 2"/>
          <p:cNvSpPr>
            <a:spLocks noGrp="1"/>
          </p:cNvSpPr>
          <p:nvPr>
            <p:ph type="title"/>
          </p:nvPr>
        </p:nvSpPr>
        <p:spPr/>
        <p:txBody>
          <a:bodyPr/>
          <a:lstStyle/>
          <a:p>
            <a:r>
              <a:rPr lang="en-US" dirty="0" smtClean="0"/>
              <a:t>Garden loosestrife</a:t>
            </a:r>
            <a:br>
              <a:rPr lang="en-US" dirty="0" smtClean="0"/>
            </a:br>
            <a:r>
              <a:rPr lang="en-US" dirty="0" smtClean="0"/>
              <a:t>(</a:t>
            </a:r>
            <a:r>
              <a:rPr lang="en-US" i="1" dirty="0" err="1"/>
              <a:t>Lysimachia</a:t>
            </a:r>
            <a:r>
              <a:rPr lang="en-US" i="1" dirty="0"/>
              <a:t> </a:t>
            </a:r>
            <a:r>
              <a:rPr lang="en-US" i="1" dirty="0" smtClean="0"/>
              <a:t>vulgaris</a:t>
            </a:r>
            <a:r>
              <a:rPr lang="en-US" dirty="0" smtClean="0"/>
              <a:t>)</a:t>
            </a:r>
            <a:endParaRPr lang="en-US" dirty="0"/>
          </a:p>
        </p:txBody>
      </p:sp>
      <p:pic>
        <p:nvPicPr>
          <p:cNvPr id="1026" name="Picture 2" descr="C:\Users\patty.york\Desktop\2014\City of Boulder-Dyers Woad &amp; Garden Loosestrife\20140516_1229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1676398"/>
            <a:ext cx="2438400" cy="433493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atty.york\Desktop\2014\City of Boulder-Dyers Woad &amp; Garden Loosestrife\20140516_1227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158" t="10667" r="20180" b="7718"/>
          <a:stretch/>
        </p:blipFill>
        <p:spPr bwMode="auto">
          <a:xfrm>
            <a:off x="4419600" y="2329543"/>
            <a:ext cx="1886858" cy="4223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2212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910329"/>
          </a:xfrm>
        </p:spPr>
        <p:txBody>
          <a:bodyPr/>
          <a:lstStyle/>
          <a:p>
            <a:pPr>
              <a:lnSpc>
                <a:spcPct val="150000"/>
              </a:lnSpc>
              <a:spcBef>
                <a:spcPts val="600"/>
              </a:spcBef>
            </a:pPr>
            <a:r>
              <a:rPr lang="en-US" sz="2400" strike="sngStrike" dirty="0" smtClean="0"/>
              <a:t>Introduction to EDRR in Colorado</a:t>
            </a:r>
          </a:p>
          <a:p>
            <a:pPr>
              <a:lnSpc>
                <a:spcPct val="150000"/>
              </a:lnSpc>
              <a:spcBef>
                <a:spcPts val="600"/>
              </a:spcBef>
            </a:pPr>
            <a:r>
              <a:rPr lang="en-US" sz="2400" strike="sngStrike" dirty="0" smtClean="0"/>
              <a:t>2014 Field Season</a:t>
            </a:r>
          </a:p>
          <a:p>
            <a:pPr>
              <a:lnSpc>
                <a:spcPct val="150000"/>
              </a:lnSpc>
              <a:spcBef>
                <a:spcPts val="600"/>
              </a:spcBef>
            </a:pPr>
            <a:r>
              <a:rPr lang="en-US" sz="2400" strike="sngStrike" dirty="0" smtClean="0"/>
              <a:t>Rules changes</a:t>
            </a:r>
          </a:p>
          <a:p>
            <a:pPr lvl="1">
              <a:lnSpc>
                <a:spcPct val="150000"/>
              </a:lnSpc>
              <a:spcBef>
                <a:spcPts val="600"/>
              </a:spcBef>
            </a:pPr>
            <a:r>
              <a:rPr lang="en-US" sz="2000" strike="sngStrike" dirty="0" smtClean="0"/>
              <a:t>Hairy </a:t>
            </a:r>
            <a:r>
              <a:rPr lang="en-US" sz="2000" strike="sngStrike" dirty="0" smtClean="0"/>
              <a:t>willow-herb (</a:t>
            </a:r>
            <a:r>
              <a:rPr lang="en-US" sz="2000" i="1" strike="sngStrike" dirty="0" err="1"/>
              <a:t>Epilobium</a:t>
            </a:r>
            <a:r>
              <a:rPr lang="en-US" sz="2000" i="1" strike="sngStrike" dirty="0"/>
              <a:t> </a:t>
            </a:r>
            <a:r>
              <a:rPr lang="en-US" sz="2000" i="1" strike="sngStrike" dirty="0" err="1" smtClean="0"/>
              <a:t>hirsutum</a:t>
            </a:r>
            <a:r>
              <a:rPr lang="en-US" sz="2000" strike="sngStrike" dirty="0"/>
              <a:t>)</a:t>
            </a:r>
            <a:endParaRPr lang="en-US" sz="2000" strike="sngStrike" dirty="0" smtClean="0"/>
          </a:p>
          <a:p>
            <a:pPr lvl="1">
              <a:lnSpc>
                <a:spcPct val="150000"/>
              </a:lnSpc>
              <a:spcBef>
                <a:spcPts val="600"/>
              </a:spcBef>
            </a:pPr>
            <a:r>
              <a:rPr lang="en-US" sz="2000" strike="sngStrike" dirty="0" smtClean="0"/>
              <a:t>Garden </a:t>
            </a:r>
            <a:r>
              <a:rPr lang="en-US" sz="2000" strike="sngStrike" dirty="0" smtClean="0"/>
              <a:t>loosestrife (</a:t>
            </a:r>
            <a:r>
              <a:rPr lang="en-US" sz="2000" i="1" strike="sngStrike" dirty="0" err="1"/>
              <a:t>Lysimachia</a:t>
            </a:r>
            <a:r>
              <a:rPr lang="en-US" sz="2000" i="1" strike="sngStrike" dirty="0"/>
              <a:t> vulgaris</a:t>
            </a:r>
            <a:r>
              <a:rPr lang="en-US" sz="2000" strike="sngStrike" dirty="0"/>
              <a:t>)</a:t>
            </a:r>
            <a:endParaRPr lang="en-US" sz="2000" strike="sngStrike" dirty="0" smtClean="0"/>
          </a:p>
          <a:p>
            <a:pPr>
              <a:lnSpc>
                <a:spcPct val="150000"/>
              </a:lnSpc>
              <a:spcBef>
                <a:spcPts val="600"/>
              </a:spcBef>
            </a:pPr>
            <a:r>
              <a:rPr lang="en-US" sz="2400" dirty="0" smtClean="0"/>
              <a:t>Mapping</a:t>
            </a:r>
          </a:p>
          <a:p>
            <a:pPr>
              <a:lnSpc>
                <a:spcPct val="150000"/>
              </a:lnSpc>
              <a:spcBef>
                <a:spcPts val="600"/>
              </a:spcBef>
            </a:pPr>
            <a:r>
              <a:rPr lang="en-US" sz="2400" dirty="0" smtClean="0"/>
              <a:t>Mobile Application</a:t>
            </a:r>
          </a:p>
          <a:p>
            <a:pPr>
              <a:lnSpc>
                <a:spcPct val="150000"/>
              </a:lnSpc>
              <a:spcBef>
                <a:spcPts val="600"/>
              </a:spcBef>
            </a:pPr>
            <a:r>
              <a:rPr lang="en-US" sz="2400" dirty="0" smtClean="0"/>
              <a:t>To come in 2015</a:t>
            </a:r>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2076997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2707" y="2069592"/>
            <a:ext cx="4978893" cy="4407408"/>
          </a:xfrm>
        </p:spPr>
        <p:txBody>
          <a:bodyPr>
            <a:normAutofit/>
          </a:bodyPr>
          <a:lstStyle/>
          <a:p>
            <a:r>
              <a:rPr lang="en-US" dirty="0" smtClean="0"/>
              <a:t>Technician starting November 17</a:t>
            </a:r>
            <a:r>
              <a:rPr lang="en-US" baseline="30000" dirty="0" smtClean="0"/>
              <a:t>th</a:t>
            </a:r>
            <a:endParaRPr lang="en-US" dirty="0"/>
          </a:p>
          <a:p>
            <a:r>
              <a:rPr lang="en-US" b="1" dirty="0"/>
              <a:t>maps.co.gov/CDA</a:t>
            </a:r>
          </a:p>
          <a:p>
            <a:r>
              <a:rPr lang="en-US" dirty="0" smtClean="0"/>
              <a:t>All List A sites: polygon boundaries &amp; point hotspots</a:t>
            </a:r>
          </a:p>
          <a:p>
            <a:r>
              <a:rPr lang="en-US" dirty="0" smtClean="0"/>
              <a:t>Each site should have:</a:t>
            </a:r>
          </a:p>
          <a:p>
            <a:pPr lvl="1"/>
            <a:r>
              <a:rPr lang="en-US" dirty="0" smtClean="0"/>
              <a:t>Site Name</a:t>
            </a:r>
            <a:endParaRPr lang="en-US" dirty="0"/>
          </a:p>
          <a:p>
            <a:pPr lvl="1"/>
            <a:r>
              <a:rPr lang="en-US" dirty="0" smtClean="0"/>
              <a:t>Year Found</a:t>
            </a:r>
          </a:p>
          <a:p>
            <a:pPr lvl="1"/>
            <a:r>
              <a:rPr lang="en-US" dirty="0" smtClean="0"/>
              <a:t>One Species</a:t>
            </a:r>
          </a:p>
          <a:p>
            <a:pPr lvl="1">
              <a:buClr>
                <a:srgbClr val="D6862D"/>
              </a:buClr>
            </a:pPr>
            <a:r>
              <a:rPr lang="en-US" dirty="0">
                <a:solidFill>
                  <a:srgbClr val="895D1D"/>
                </a:solidFill>
              </a:rPr>
              <a:t>Be within one County</a:t>
            </a:r>
          </a:p>
          <a:p>
            <a:pPr lvl="1">
              <a:buClr>
                <a:srgbClr val="D6862D"/>
              </a:buClr>
            </a:pPr>
            <a:r>
              <a:rPr lang="en-US" dirty="0" err="1">
                <a:solidFill>
                  <a:srgbClr val="895D1D"/>
                </a:solidFill>
              </a:rPr>
              <a:t>User_ID</a:t>
            </a:r>
            <a:r>
              <a:rPr lang="en-US" dirty="0">
                <a:solidFill>
                  <a:srgbClr val="895D1D"/>
                </a:solidFill>
              </a:rPr>
              <a:t> (</a:t>
            </a:r>
            <a:r>
              <a:rPr lang="en-US" u="sng" dirty="0" err="1">
                <a:solidFill>
                  <a:srgbClr val="895D1D"/>
                </a:solidFill>
              </a:rPr>
              <a:t>firstname.lastname</a:t>
            </a:r>
            <a:r>
              <a:rPr lang="en-US" dirty="0">
                <a:solidFill>
                  <a:srgbClr val="895D1D"/>
                </a:solidFill>
              </a:rPr>
              <a:t>)</a:t>
            </a:r>
          </a:p>
          <a:p>
            <a:pPr lvl="1">
              <a:buClr>
                <a:srgbClr val="D6862D"/>
              </a:buClr>
            </a:pPr>
            <a:r>
              <a:rPr lang="en-US" dirty="0">
                <a:solidFill>
                  <a:srgbClr val="895D1D"/>
                </a:solidFill>
              </a:rPr>
              <a:t>At least one hotspot!</a:t>
            </a:r>
          </a:p>
          <a:p>
            <a:pPr lvl="1"/>
            <a:endParaRPr lang="en-US" dirty="0" smtClean="0"/>
          </a:p>
        </p:txBody>
      </p:sp>
      <p:sp>
        <p:nvSpPr>
          <p:cNvPr id="3" name="Title 2"/>
          <p:cNvSpPr>
            <a:spLocks noGrp="1"/>
          </p:cNvSpPr>
          <p:nvPr>
            <p:ph type="title"/>
          </p:nvPr>
        </p:nvSpPr>
        <p:spPr>
          <a:xfrm>
            <a:off x="381000" y="304800"/>
            <a:ext cx="5791200" cy="1054394"/>
          </a:xfrm>
        </p:spPr>
        <p:txBody>
          <a:bodyPr/>
          <a:lstStyle/>
          <a:p>
            <a:r>
              <a:rPr lang="en-US" dirty="0" smtClean="0"/>
              <a:t>Mapping</a:t>
            </a: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5" t="6245" r="10421" b="-2369"/>
          <a:stretch/>
        </p:blipFill>
        <p:spPr bwMode="auto">
          <a:xfrm>
            <a:off x="5686111" y="3748964"/>
            <a:ext cx="2960634" cy="2804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93531"/>
            <a:ext cx="3360057" cy="32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724400" y="5257800"/>
            <a:ext cx="1981200" cy="1200329"/>
          </a:xfrm>
          <a:prstGeom prst="rect">
            <a:avLst/>
          </a:prstGeom>
          <a:noFill/>
        </p:spPr>
        <p:txBody>
          <a:bodyPr wrap="square" rtlCol="0">
            <a:spAutoFit/>
          </a:bodyPr>
          <a:lstStyle/>
          <a:p>
            <a:pPr algn="ctr"/>
            <a:r>
              <a:rPr lang="en-US" dirty="0" smtClean="0"/>
              <a:t>Beulah</a:t>
            </a:r>
          </a:p>
          <a:p>
            <a:pPr algn="ctr"/>
            <a:r>
              <a:rPr lang="en-US" dirty="0" smtClean="0"/>
              <a:t>2008</a:t>
            </a:r>
          </a:p>
          <a:p>
            <a:pPr algn="ctr"/>
            <a:r>
              <a:rPr lang="en-US" dirty="0" smtClean="0"/>
              <a:t>Yellow starthistle</a:t>
            </a:r>
          </a:p>
          <a:p>
            <a:pPr algn="ctr"/>
            <a:r>
              <a:rPr lang="en-US" dirty="0" smtClean="0"/>
              <a:t>Pueblo County</a:t>
            </a:r>
          </a:p>
        </p:txBody>
      </p:sp>
    </p:spTree>
    <p:extLst>
      <p:ext uri="{BB962C8B-B14F-4D97-AF65-F5344CB8AC3E}">
        <p14:creationId xmlns:p14="http://schemas.microsoft.com/office/powerpoint/2010/main" val="17446942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381000" y="228600"/>
            <a:ext cx="8381260" cy="1181641"/>
          </a:xfrm>
        </p:spPr>
        <p:txBody>
          <a:bodyPr/>
          <a:lstStyle/>
          <a:p>
            <a:r>
              <a:rPr lang="en-US" dirty="0" smtClean="0"/>
              <a:t>Mapping For List A </a:t>
            </a:r>
            <a:r>
              <a:rPr lang="en-US" dirty="0" smtClean="0"/>
              <a:t>sites</a:t>
            </a:r>
            <a:r>
              <a:rPr lang="en-US" dirty="0" smtClean="0"/>
              <a:t/>
            </a:r>
            <a:br>
              <a:rPr lang="en-US" dirty="0" smtClean="0"/>
            </a:br>
            <a:r>
              <a:rPr lang="en-US" dirty="0" smtClean="0"/>
              <a:t>(</a:t>
            </a:r>
            <a:r>
              <a:rPr lang="en-US" dirty="0" smtClean="0"/>
              <a:t>Yellow starthistle)</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28800"/>
            <a:ext cx="9144000" cy="4541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82710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381000" y="228600"/>
            <a:ext cx="8381260" cy="1181641"/>
          </a:xfrm>
        </p:spPr>
        <p:txBody>
          <a:bodyPr/>
          <a:lstStyle/>
          <a:p>
            <a:r>
              <a:rPr lang="en-US" dirty="0"/>
              <a:t>Mapping For List A sites</a:t>
            </a:r>
            <a:br>
              <a:rPr lang="en-US" dirty="0"/>
            </a:br>
            <a:r>
              <a:rPr lang="en-US" dirty="0"/>
              <a:t>(Yellow starthistle)</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623757"/>
            <a:ext cx="8305800" cy="511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04358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Mobile App</a:t>
            </a:r>
            <a:endParaRPr lang="en-US" dirty="0"/>
          </a:p>
        </p:txBody>
      </p:sp>
      <p:grpSp>
        <p:nvGrpSpPr>
          <p:cNvPr id="4" name="Group 3"/>
          <p:cNvGrpSpPr/>
          <p:nvPr/>
        </p:nvGrpSpPr>
        <p:grpSpPr>
          <a:xfrm>
            <a:off x="228600" y="2057400"/>
            <a:ext cx="8690811" cy="3352800"/>
            <a:chOff x="228600" y="2057400"/>
            <a:chExt cx="8690811" cy="335280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8690811"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7936" y="4724400"/>
              <a:ext cx="37147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7527766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09800" y="228600"/>
            <a:ext cx="6552460" cy="1181641"/>
          </a:xfrm>
        </p:spPr>
        <p:txBody>
          <a:bodyPr/>
          <a:lstStyle/>
          <a:p>
            <a:r>
              <a:rPr lang="en-US" dirty="0" smtClean="0"/>
              <a:t>Mobile app</a:t>
            </a:r>
            <a:endParaRPr lang="en-US" dirty="0"/>
          </a:p>
        </p:txBody>
      </p:sp>
      <p:sp>
        <p:nvSpPr>
          <p:cNvPr id="4" name="Content Placeholder 3"/>
          <p:cNvSpPr>
            <a:spLocks noGrp="1"/>
          </p:cNvSpPr>
          <p:nvPr>
            <p:ph idx="1"/>
          </p:nvPr>
        </p:nvSpPr>
        <p:spPr/>
        <p:txBody>
          <a:bodyPr/>
          <a:lstStyle/>
          <a:p>
            <a:endParaRPr lang="en-US" dirty="0"/>
          </a:p>
        </p:txBody>
      </p:sp>
      <p:pic>
        <p:nvPicPr>
          <p:cNvPr id="4101" name="Picture 5" descr="V:\Noxious Weeds\Brochures and Outreach Material\Mobile App\Mobile App Screenshots\Screenshot_2014-11-04-21-11-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836057"/>
            <a:ext cx="2615680" cy="448056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V:\Noxious Weeds\Brochures and Outreach Material\Mobile App\Mobile App Screenshots\Screenshot_2014-11-04-21-11-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50257"/>
            <a:ext cx="3209811" cy="54864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V:\Noxious Weeds\Brochures and Outreach Material\Mobile App\Mobile App Screenshots\Screenshot_2014-11-04-21-12-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828800"/>
            <a:ext cx="2621344" cy="448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821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910329"/>
          </a:xfrm>
        </p:spPr>
        <p:txBody>
          <a:bodyPr/>
          <a:lstStyle/>
          <a:p>
            <a:pPr>
              <a:lnSpc>
                <a:spcPct val="150000"/>
              </a:lnSpc>
              <a:spcBef>
                <a:spcPts val="600"/>
              </a:spcBef>
            </a:pPr>
            <a:r>
              <a:rPr lang="en-US" sz="2400" dirty="0" smtClean="0"/>
              <a:t>Introduction to EDRR in Colorado</a:t>
            </a:r>
          </a:p>
          <a:p>
            <a:pPr>
              <a:lnSpc>
                <a:spcPct val="150000"/>
              </a:lnSpc>
              <a:spcBef>
                <a:spcPts val="600"/>
              </a:spcBef>
            </a:pPr>
            <a:r>
              <a:rPr lang="en-US" sz="2400" dirty="0" smtClean="0"/>
              <a:t>2014 Field Season</a:t>
            </a:r>
          </a:p>
          <a:p>
            <a:pPr>
              <a:lnSpc>
                <a:spcPct val="150000"/>
              </a:lnSpc>
              <a:spcBef>
                <a:spcPts val="600"/>
              </a:spcBef>
            </a:pPr>
            <a:r>
              <a:rPr lang="en-US" sz="2400" dirty="0" smtClean="0"/>
              <a:t>Rules changes</a:t>
            </a:r>
          </a:p>
          <a:p>
            <a:pPr lvl="1">
              <a:lnSpc>
                <a:spcPct val="150000"/>
              </a:lnSpc>
              <a:spcBef>
                <a:spcPts val="600"/>
              </a:spcBef>
            </a:pPr>
            <a:r>
              <a:rPr lang="en-US" sz="2000" dirty="0" smtClean="0"/>
              <a:t>Hairy </a:t>
            </a:r>
            <a:r>
              <a:rPr lang="en-US" sz="2000" dirty="0"/>
              <a:t>willow-herb (</a:t>
            </a:r>
            <a:r>
              <a:rPr lang="en-US" sz="2000" i="1" dirty="0" err="1"/>
              <a:t>Epilobium</a:t>
            </a:r>
            <a:r>
              <a:rPr lang="en-US" sz="2000" i="1" dirty="0"/>
              <a:t> </a:t>
            </a:r>
            <a:r>
              <a:rPr lang="en-US" sz="2000" i="1" dirty="0" err="1"/>
              <a:t>hirsutum</a:t>
            </a:r>
            <a:r>
              <a:rPr lang="en-US" sz="2000" dirty="0"/>
              <a:t>)</a:t>
            </a:r>
            <a:endParaRPr lang="en-US" sz="2000" dirty="0" smtClean="0"/>
          </a:p>
          <a:p>
            <a:pPr lvl="1">
              <a:lnSpc>
                <a:spcPct val="150000"/>
              </a:lnSpc>
              <a:spcBef>
                <a:spcPts val="600"/>
              </a:spcBef>
            </a:pPr>
            <a:r>
              <a:rPr lang="en-US" sz="2000" dirty="0" smtClean="0"/>
              <a:t>Garden </a:t>
            </a:r>
            <a:r>
              <a:rPr lang="en-US" sz="2000" dirty="0"/>
              <a:t>loosestrife (</a:t>
            </a:r>
            <a:r>
              <a:rPr lang="en-US" sz="2000" i="1" dirty="0" err="1"/>
              <a:t>Lysimachia</a:t>
            </a:r>
            <a:r>
              <a:rPr lang="en-US" sz="2000" i="1" dirty="0"/>
              <a:t> vulgaris</a:t>
            </a:r>
            <a:r>
              <a:rPr lang="en-US" sz="2000" dirty="0"/>
              <a:t>)</a:t>
            </a:r>
            <a:endParaRPr lang="en-US" sz="2000" dirty="0" smtClean="0"/>
          </a:p>
          <a:p>
            <a:pPr>
              <a:lnSpc>
                <a:spcPct val="150000"/>
              </a:lnSpc>
              <a:spcBef>
                <a:spcPts val="600"/>
              </a:spcBef>
            </a:pPr>
            <a:r>
              <a:rPr lang="en-US" sz="2400" dirty="0" smtClean="0"/>
              <a:t>Mapping</a:t>
            </a:r>
          </a:p>
          <a:p>
            <a:pPr>
              <a:lnSpc>
                <a:spcPct val="150000"/>
              </a:lnSpc>
              <a:spcBef>
                <a:spcPts val="600"/>
              </a:spcBef>
            </a:pPr>
            <a:r>
              <a:rPr lang="en-US" sz="2400" dirty="0" smtClean="0"/>
              <a:t>Mobile Application</a:t>
            </a:r>
          </a:p>
          <a:p>
            <a:pPr>
              <a:lnSpc>
                <a:spcPct val="150000"/>
              </a:lnSpc>
              <a:spcBef>
                <a:spcPts val="600"/>
              </a:spcBef>
            </a:pPr>
            <a:r>
              <a:rPr lang="en-US" sz="2400" dirty="0" smtClean="0"/>
              <a:t>To come in 2015</a:t>
            </a:r>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3916506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V:\Noxious Weeds\Brochures and Outreach Material\Mobile App\Mobile App Screenshots\Screenshot_2014-11-04-21-15-3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420" y="235857"/>
            <a:ext cx="3744780" cy="6400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V:\Noxious Weeds\Brochures and Outreach Material\Mobile App\Mobile App Screenshots\Screenshot_2014-11-04-21-15-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35857"/>
            <a:ext cx="3748841"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7125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V:\Noxious Weeds\Brochures and Outreach Material\Mobile App\Mobile App Screenshots\Screenshot_2014-11-04-21-15-5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3736679" cy="6400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V:\Noxious Weeds\Brochures and Outreach Material\Mobile App\Mobile App Screenshots\Screenshot_2014-11-04-21-16-0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0" y="228600"/>
            <a:ext cx="3744784"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796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V:\Noxious Weeds\Brochures and Outreach Material\Mobile App\Mobile App Screenshots\Screenshot_2014-11-04-21-16-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28600"/>
            <a:ext cx="3736679" cy="6400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V:\Noxious Weeds\Brochures and Outreach Material\Mobile App\Mobile App Screenshots\Screenshot_2014-11-04-21-17-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19" y="228600"/>
            <a:ext cx="3744781"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7160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34129"/>
          </a:xfrm>
        </p:spPr>
        <p:txBody>
          <a:bodyPr/>
          <a:lstStyle/>
          <a:p>
            <a:pPr>
              <a:spcBef>
                <a:spcPts val="600"/>
              </a:spcBef>
            </a:pPr>
            <a:r>
              <a:rPr lang="en-US" sz="2400" b="1" dirty="0" smtClean="0"/>
              <a:t>Phase III of the Online Mapping System!</a:t>
            </a:r>
          </a:p>
          <a:p>
            <a:pPr lvl="1">
              <a:spcBef>
                <a:spcPts val="600"/>
              </a:spcBef>
            </a:pPr>
            <a:r>
              <a:rPr lang="en-US" sz="2000" dirty="0" smtClean="0"/>
              <a:t>Printing ability</a:t>
            </a:r>
          </a:p>
          <a:p>
            <a:pPr lvl="1">
              <a:spcBef>
                <a:spcPts val="600"/>
              </a:spcBef>
            </a:pPr>
            <a:r>
              <a:rPr lang="en-US" sz="2000" dirty="0" smtClean="0"/>
              <a:t>Exporting of data</a:t>
            </a:r>
          </a:p>
          <a:p>
            <a:pPr lvl="1">
              <a:spcBef>
                <a:spcPts val="600"/>
              </a:spcBef>
            </a:pPr>
            <a:r>
              <a:rPr lang="en-US" sz="2000" dirty="0" smtClean="0"/>
              <a:t>Year-to-Year QQ data transfer</a:t>
            </a:r>
          </a:p>
          <a:p>
            <a:pPr lvl="1">
              <a:spcBef>
                <a:spcPts val="600"/>
              </a:spcBef>
            </a:pPr>
            <a:r>
              <a:rPr lang="en-US" sz="2000" dirty="0" smtClean="0"/>
              <a:t>Submit comments and suggestions to </a:t>
            </a:r>
            <a:r>
              <a:rPr lang="en-US" sz="2000" dirty="0" smtClean="0">
                <a:hlinkClick r:id="rId2"/>
              </a:rPr>
              <a:t>patty.york@state.co.us</a:t>
            </a:r>
            <a:endParaRPr lang="en-US" sz="2000" dirty="0" smtClean="0"/>
          </a:p>
          <a:p>
            <a:pPr>
              <a:spcBef>
                <a:spcPts val="600"/>
              </a:spcBef>
            </a:pPr>
            <a:r>
              <a:rPr lang="en-US" sz="2400" b="1" dirty="0" smtClean="0"/>
              <a:t>Traveling with the “A Team”</a:t>
            </a:r>
          </a:p>
          <a:p>
            <a:pPr lvl="1">
              <a:spcBef>
                <a:spcPts val="600"/>
              </a:spcBef>
            </a:pPr>
            <a:r>
              <a:rPr lang="en-US" sz="2000" dirty="0" smtClean="0"/>
              <a:t>African rue</a:t>
            </a:r>
          </a:p>
          <a:p>
            <a:pPr lvl="1">
              <a:spcBef>
                <a:spcPts val="600"/>
              </a:spcBef>
            </a:pPr>
            <a:r>
              <a:rPr lang="en-US" sz="2000" dirty="0" smtClean="0"/>
              <a:t>Elongated mustard</a:t>
            </a:r>
          </a:p>
          <a:p>
            <a:pPr lvl="1">
              <a:spcBef>
                <a:spcPts val="600"/>
              </a:spcBef>
            </a:pPr>
            <a:r>
              <a:rPr lang="en-US" sz="2000" dirty="0" smtClean="0"/>
              <a:t>Meadow knapweed</a:t>
            </a:r>
          </a:p>
          <a:p>
            <a:pPr lvl="1">
              <a:spcBef>
                <a:spcPts val="600"/>
              </a:spcBef>
            </a:pPr>
            <a:r>
              <a:rPr lang="en-US" sz="2000" dirty="0"/>
              <a:t>Yellow starthistle</a:t>
            </a:r>
          </a:p>
          <a:p>
            <a:pPr lvl="1">
              <a:spcBef>
                <a:spcPts val="600"/>
              </a:spcBef>
            </a:pPr>
            <a:r>
              <a:rPr lang="en-US" sz="2000" dirty="0" smtClean="0"/>
              <a:t>Purple loosestrife</a:t>
            </a:r>
          </a:p>
          <a:p>
            <a:pPr>
              <a:spcBef>
                <a:spcPts val="600"/>
              </a:spcBef>
            </a:pPr>
            <a:r>
              <a:rPr lang="en-US" sz="2400" b="1" dirty="0" smtClean="0"/>
              <a:t>A potential new List A species?</a:t>
            </a:r>
          </a:p>
        </p:txBody>
      </p:sp>
      <p:sp>
        <p:nvSpPr>
          <p:cNvPr id="3" name="Title 2"/>
          <p:cNvSpPr>
            <a:spLocks noGrp="1"/>
          </p:cNvSpPr>
          <p:nvPr>
            <p:ph type="title"/>
          </p:nvPr>
        </p:nvSpPr>
        <p:spPr/>
        <p:txBody>
          <a:bodyPr/>
          <a:lstStyle/>
          <a:p>
            <a:r>
              <a:rPr lang="en-US" dirty="0" smtClean="0"/>
              <a:t>What 2015 has in store</a:t>
            </a:r>
            <a:endParaRPr lang="en-US" dirty="0"/>
          </a:p>
        </p:txBody>
      </p:sp>
    </p:spTree>
    <p:extLst>
      <p:ext uri="{BB962C8B-B14F-4D97-AF65-F5344CB8AC3E}">
        <p14:creationId xmlns:p14="http://schemas.microsoft.com/office/powerpoint/2010/main" val="1213911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1260" cy="1371600"/>
          </a:xfrm>
        </p:spPr>
        <p:txBody>
          <a:bodyPr/>
          <a:lstStyle/>
          <a:p>
            <a:r>
              <a:rPr lang="en-US" dirty="0"/>
              <a:t>Flowering </a:t>
            </a:r>
            <a:r>
              <a:rPr lang="en-US" dirty="0" smtClean="0"/>
              <a:t>rush</a:t>
            </a:r>
            <a:br>
              <a:rPr lang="en-US" dirty="0" smtClean="0"/>
            </a:br>
            <a:r>
              <a:rPr lang="en-US" i="1" dirty="0" smtClean="0"/>
              <a:t>(</a:t>
            </a:r>
            <a:r>
              <a:rPr lang="en-US" i="1" dirty="0" err="1"/>
              <a:t>Butomus</a:t>
            </a:r>
            <a:r>
              <a:rPr lang="en-US" i="1" dirty="0"/>
              <a:t> </a:t>
            </a:r>
            <a:r>
              <a:rPr lang="en-US" i="1" dirty="0" err="1"/>
              <a:t>umbellatus</a:t>
            </a:r>
            <a:r>
              <a:rPr lang="en-US" i="1" dirty="0"/>
              <a:t>)</a:t>
            </a:r>
            <a:endParaRPr lang="en-US" dirty="0"/>
          </a:p>
        </p:txBody>
      </p:sp>
      <p:pic>
        <p:nvPicPr>
          <p:cNvPr id="4" name="Picture 2" descr="V:\Noxious Weeds\Photography\Pictures\Watch List Brochure\FloweringRush_LeslieMehrhoff_Flower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51" t="9614" r="6349"/>
          <a:stretch/>
        </p:blipFill>
        <p:spPr bwMode="auto">
          <a:xfrm>
            <a:off x="152400" y="4220790"/>
            <a:ext cx="2585156" cy="21038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Noxious Weeds\Photography\Pictures\Watch List Brochure\FloweringRush_2008ZoyaAkulova_Habitat.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732403"/>
            <a:ext cx="2955363" cy="22550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V:\Noxious Weeds\Photography\Pictures\Watch List Brochure\FloweringRush_BenLegler_Roots.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0906" y="4593171"/>
            <a:ext cx="2394494" cy="17958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V:\Noxious Weeds\Photography\Pictures\Watch List Brochure\FloweringRush_Christian Fischer_Flower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2160251"/>
            <a:ext cx="2586182" cy="18783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V:\Noxious Weeds\Photography\Pictures\Watch List Brochure\FloweringRush_2005LouisM.Landry_Flowers.jpeg"/>
          <p:cNvPicPr>
            <a:picLocks noChangeAspect="1" noChangeArrowheads="1"/>
          </p:cNvPicPr>
          <p:nvPr/>
        </p:nvPicPr>
        <p:blipFill rotWithShape="1">
          <a:blip r:embed="rId6">
            <a:extLst>
              <a:ext uri="{28A0092B-C50C-407E-A947-70E740481C1C}">
                <a14:useLocalDpi xmlns:a14="http://schemas.microsoft.com/office/drawing/2010/main" val="0"/>
              </a:ext>
            </a:extLst>
          </a:blip>
          <a:srcRect l="21864"/>
          <a:stretch/>
        </p:blipFill>
        <p:spPr bwMode="auto">
          <a:xfrm>
            <a:off x="6327094" y="1732404"/>
            <a:ext cx="2664506" cy="25588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V:\Noxious Weeds\Photography\Pictures\Watch List Brochure\FloweringRush_LeslieJMehrhoff_UnivConn_Habita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1511" y="4139865"/>
            <a:ext cx="3420979" cy="2565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5569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1260" cy="1054394"/>
          </a:xfrm>
        </p:spPr>
        <p:txBody>
          <a:bodyPr/>
          <a:lstStyle/>
          <a:p>
            <a:r>
              <a:rPr lang="en-US" dirty="0" smtClean="0"/>
              <a:t>Flowering </a:t>
            </a:r>
            <a:r>
              <a:rPr lang="en-US" dirty="0" smtClean="0"/>
              <a:t>rush</a:t>
            </a:r>
            <a:br>
              <a:rPr lang="en-US" dirty="0" smtClean="0"/>
            </a:br>
            <a:r>
              <a:rPr lang="en-US" i="1" dirty="0" smtClean="0"/>
              <a:t>(</a:t>
            </a:r>
            <a:r>
              <a:rPr lang="en-US" i="1" dirty="0" err="1" smtClean="0"/>
              <a:t>Butomus</a:t>
            </a:r>
            <a:r>
              <a:rPr lang="en-US" i="1" dirty="0" smtClean="0"/>
              <a:t> </a:t>
            </a:r>
            <a:r>
              <a:rPr lang="en-US" i="1" dirty="0" err="1" smtClean="0"/>
              <a:t>umbellatus</a:t>
            </a:r>
            <a:r>
              <a:rPr lang="en-US" i="1" dirty="0" smtClean="0"/>
              <a:t>)</a:t>
            </a:r>
            <a:endParaRPr lang="en-US" dirty="0"/>
          </a:p>
        </p:txBody>
      </p:sp>
      <p:sp>
        <p:nvSpPr>
          <p:cNvPr id="3" name="Content Placeholder 2"/>
          <p:cNvSpPr>
            <a:spLocks noGrp="1"/>
          </p:cNvSpPr>
          <p:nvPr>
            <p:ph sz="quarter" idx="1"/>
          </p:nvPr>
        </p:nvSpPr>
        <p:spPr>
          <a:xfrm>
            <a:off x="152400" y="1768603"/>
            <a:ext cx="8153400" cy="4708397"/>
          </a:xfrm>
        </p:spPr>
        <p:txBody>
          <a:bodyPr>
            <a:normAutofit/>
          </a:bodyPr>
          <a:lstStyle/>
          <a:p>
            <a:pPr>
              <a:lnSpc>
                <a:spcPct val="150000"/>
              </a:lnSpc>
            </a:pPr>
            <a:r>
              <a:rPr lang="en-US" dirty="0" smtClean="0"/>
              <a:t>Perennial </a:t>
            </a:r>
            <a:r>
              <a:rPr lang="en-US" dirty="0" smtClean="0"/>
              <a:t>aquatic herbaceous plant</a:t>
            </a:r>
          </a:p>
          <a:p>
            <a:pPr>
              <a:lnSpc>
                <a:spcPct val="150000"/>
              </a:lnSpc>
            </a:pPr>
            <a:r>
              <a:rPr lang="en-US" dirty="0" smtClean="0"/>
              <a:t>Grows up to 5 feet tall in shallow water</a:t>
            </a:r>
          </a:p>
          <a:p>
            <a:pPr>
              <a:lnSpc>
                <a:spcPct val="150000"/>
              </a:lnSpc>
            </a:pPr>
            <a:r>
              <a:rPr lang="en-US" dirty="0" smtClean="0"/>
              <a:t>In deeper water, it grows submerged (no flowers)</a:t>
            </a:r>
          </a:p>
          <a:p>
            <a:pPr>
              <a:lnSpc>
                <a:spcPct val="150000"/>
              </a:lnSpc>
            </a:pPr>
            <a:r>
              <a:rPr lang="en-US" dirty="0" smtClean="0"/>
              <a:t>Leaves sword shaped &amp; triangular in cross-section</a:t>
            </a:r>
          </a:p>
          <a:p>
            <a:pPr>
              <a:lnSpc>
                <a:spcPct val="150000"/>
              </a:lnSpc>
            </a:pPr>
            <a:r>
              <a:rPr lang="en-US" dirty="0" smtClean="0"/>
              <a:t>Showy pink flowers arranged in umbels</a:t>
            </a:r>
          </a:p>
          <a:p>
            <a:pPr>
              <a:lnSpc>
                <a:spcPct val="150000"/>
              </a:lnSpc>
            </a:pPr>
            <a:r>
              <a:rPr lang="en-US" dirty="0" smtClean="0"/>
              <a:t>Reproduces from rootstock “bulb-lets” and by seed</a:t>
            </a:r>
          </a:p>
          <a:p>
            <a:pPr>
              <a:lnSpc>
                <a:spcPct val="150000"/>
              </a:lnSpc>
            </a:pPr>
            <a:r>
              <a:rPr lang="en-US" dirty="0" smtClean="0"/>
              <a:t>Serious </a:t>
            </a:r>
            <a:r>
              <a:rPr lang="en-US" dirty="0"/>
              <a:t>problem in Idaho; Expanding in Minnesota</a:t>
            </a:r>
          </a:p>
          <a:p>
            <a:pPr>
              <a:lnSpc>
                <a:spcPct val="150000"/>
              </a:lnSpc>
            </a:pPr>
            <a:r>
              <a:rPr lang="en-US" dirty="0" smtClean="0"/>
              <a:t>No </a:t>
            </a:r>
            <a:r>
              <a:rPr lang="en-US" dirty="0"/>
              <a:t>super effective treatment solution </a:t>
            </a:r>
            <a:r>
              <a:rPr lang="en-US" dirty="0" smtClean="0"/>
              <a:t>known</a:t>
            </a:r>
          </a:p>
          <a:p>
            <a:pPr>
              <a:lnSpc>
                <a:spcPct val="150000"/>
              </a:lnSpc>
            </a:pPr>
            <a:r>
              <a:rPr lang="en-US" dirty="0" smtClean="0"/>
              <a:t>CSU is currently experimenting with FR</a:t>
            </a:r>
            <a:endParaRPr lang="en-US" dirty="0"/>
          </a:p>
          <a:p>
            <a:endParaRPr lang="en-US" dirty="0" smtClean="0"/>
          </a:p>
        </p:txBody>
      </p:sp>
      <p:sp>
        <p:nvSpPr>
          <p:cNvPr id="4" name="TextBox 3"/>
          <p:cNvSpPr txBox="1"/>
          <p:nvPr/>
        </p:nvSpPr>
        <p:spPr>
          <a:xfrm>
            <a:off x="5929670" y="6365506"/>
            <a:ext cx="3173523" cy="372411"/>
          </a:xfrm>
          <a:prstGeom prst="rect">
            <a:avLst/>
          </a:prstGeom>
          <a:noFill/>
        </p:spPr>
        <p:txBody>
          <a:bodyPr wrap="none" rtlCol="0">
            <a:spAutoFit/>
          </a:bodyPr>
          <a:lstStyle/>
          <a:p>
            <a:r>
              <a:rPr lang="en-US" sz="1400" dirty="0" smtClean="0"/>
              <a:t>-Minnesota Department of Agriculture</a:t>
            </a:r>
            <a:endParaRPr lang="en-US" sz="1400" dirty="0"/>
          </a:p>
        </p:txBody>
      </p:sp>
      <p:pic>
        <p:nvPicPr>
          <p:cNvPr id="8194" name="Picture 2" descr="V:\Noxious Weeds\Brochures and Outreach Material\Mobile App\Mobile App_Images\Watch List Finals\floweringrush2_wholepla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0874" y="1676399"/>
            <a:ext cx="1990726" cy="28956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V:\Noxious Weeds\Photography\Pictures\Watch List Brochure\FloweringRush_Christian Fischer_Flower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627" r="8240"/>
          <a:stretch/>
        </p:blipFill>
        <p:spPr bwMode="auto">
          <a:xfrm>
            <a:off x="7198858" y="4759570"/>
            <a:ext cx="1594758" cy="146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973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Conclusion</a:t>
            </a:r>
            <a:endParaRPr lang="en-US" dirty="0"/>
          </a:p>
        </p:txBody>
      </p:sp>
      <p:pic>
        <p:nvPicPr>
          <p:cNvPr id="5" name="Picture 3" descr="V:\Noxious Weeds\Photography\Pictures\Watch List Brochure\HairyWillowHerb_LeslieMehrhoff_WholePla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1759857"/>
            <a:ext cx="21336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Noxious Weeds\Photography\Pictures\Watch List Brochure\HairyWillowHerb_RichardOld_Flow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13" t="14238" r="23068" b="38162"/>
          <a:stretch/>
        </p:blipFill>
        <p:spPr bwMode="auto">
          <a:xfrm>
            <a:off x="250372" y="1752601"/>
            <a:ext cx="2185669" cy="14259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ile:Epilobium hirsutum 20110625 110053 Berango 43p345972N 2p980778W r.jpg"/>
          <p:cNvPicPr/>
          <p:nvPr/>
        </p:nvPicPr>
        <p:blipFill rotWithShape="1">
          <a:blip r:embed="rId4">
            <a:extLst>
              <a:ext uri="{28A0092B-C50C-407E-A947-70E740481C1C}">
                <a14:useLocalDpi xmlns:a14="http://schemas.microsoft.com/office/drawing/2010/main" val="0"/>
              </a:ext>
            </a:extLst>
          </a:blip>
          <a:srcRect b="17834"/>
          <a:stretch/>
        </p:blipFill>
        <p:spPr bwMode="auto">
          <a:xfrm>
            <a:off x="250371" y="3352800"/>
            <a:ext cx="2185670" cy="2394856"/>
          </a:xfrm>
          <a:prstGeom prst="rect">
            <a:avLst/>
          </a:prstGeom>
          <a:noFill/>
          <a:ln>
            <a:noFill/>
          </a:ln>
        </p:spPr>
      </p:pic>
      <p:sp>
        <p:nvSpPr>
          <p:cNvPr id="8" name="TextBox 7"/>
          <p:cNvSpPr txBox="1"/>
          <p:nvPr/>
        </p:nvSpPr>
        <p:spPr>
          <a:xfrm>
            <a:off x="381000" y="3059668"/>
            <a:ext cx="2514600" cy="369332"/>
          </a:xfrm>
          <a:prstGeom prst="rect">
            <a:avLst/>
          </a:prstGeom>
          <a:solidFill>
            <a:schemeClr val="bg1"/>
          </a:solidFill>
        </p:spPr>
        <p:txBody>
          <a:bodyPr wrap="square" rtlCol="0">
            <a:spAutoFit/>
          </a:bodyPr>
          <a:lstStyle/>
          <a:p>
            <a:pPr algn="ctr"/>
            <a:r>
              <a:rPr lang="en-US" dirty="0" smtClean="0"/>
              <a:t>Hairy willow-herb: List A</a:t>
            </a:r>
            <a:endParaRPr lang="en-US" dirty="0"/>
          </a:p>
        </p:txBody>
      </p:sp>
      <p:sp>
        <p:nvSpPr>
          <p:cNvPr id="9" name="TextBox 8"/>
          <p:cNvSpPr txBox="1"/>
          <p:nvPr/>
        </p:nvSpPr>
        <p:spPr>
          <a:xfrm>
            <a:off x="381000" y="5902374"/>
            <a:ext cx="8458200" cy="699492"/>
          </a:xfrm>
          <a:prstGeom prst="rect">
            <a:avLst/>
          </a:prstGeom>
          <a:noFill/>
        </p:spPr>
        <p:txBody>
          <a:bodyPr wrap="square" rtlCol="0">
            <a:spAutoFit/>
          </a:bodyPr>
          <a:lstStyle/>
          <a:p>
            <a:pPr algn="ctr"/>
            <a:r>
              <a:rPr lang="en-US" sz="2000" dirty="0" smtClean="0">
                <a:solidFill>
                  <a:schemeClr val="tx2"/>
                </a:solidFill>
              </a:rPr>
              <a:t>Submit List A and Watch List information, online mapping suggestions, and potential field work for the “A Team” to:  </a:t>
            </a:r>
            <a:r>
              <a:rPr lang="en-US" sz="2400" dirty="0" smtClean="0">
                <a:solidFill>
                  <a:schemeClr val="accent2"/>
                </a:solidFill>
              </a:rPr>
              <a:t>patty.york@state.co.us</a:t>
            </a:r>
            <a:endParaRPr lang="en-US" sz="2400" dirty="0">
              <a:solidFill>
                <a:schemeClr val="accent2"/>
              </a:solidFill>
            </a:endParaRPr>
          </a:p>
        </p:txBody>
      </p:sp>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65" t="6245" r="10421" b="-2369"/>
          <a:stretch/>
        </p:blipFill>
        <p:spPr bwMode="auto">
          <a:xfrm>
            <a:off x="5907314" y="2133600"/>
            <a:ext cx="2953657" cy="2797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181600" y="1745344"/>
            <a:ext cx="1143000" cy="1200329"/>
          </a:xfrm>
          <a:prstGeom prst="rect">
            <a:avLst/>
          </a:prstGeom>
          <a:solidFill>
            <a:schemeClr val="bg1"/>
          </a:solidFill>
        </p:spPr>
        <p:txBody>
          <a:bodyPr wrap="square" lIns="45720" rIns="45720" rtlCol="0">
            <a:spAutoFit/>
          </a:bodyPr>
          <a:lstStyle/>
          <a:p>
            <a:pPr algn="ctr"/>
            <a:r>
              <a:rPr lang="en-US" dirty="0" smtClean="0"/>
              <a:t>Polygons and points for List A sites!</a:t>
            </a:r>
            <a:endParaRPr lang="en-US" dirty="0"/>
          </a:p>
        </p:txBody>
      </p:sp>
      <p:sp>
        <p:nvSpPr>
          <p:cNvPr id="16" name="TextBox 15"/>
          <p:cNvSpPr txBox="1"/>
          <p:nvPr/>
        </p:nvSpPr>
        <p:spPr>
          <a:xfrm>
            <a:off x="3581400" y="5029200"/>
            <a:ext cx="1416412" cy="646331"/>
          </a:xfrm>
          <a:prstGeom prst="rect">
            <a:avLst/>
          </a:prstGeom>
          <a:solidFill>
            <a:schemeClr val="bg1"/>
          </a:solidFill>
        </p:spPr>
        <p:txBody>
          <a:bodyPr wrap="square" rtlCol="0">
            <a:spAutoFit/>
          </a:bodyPr>
          <a:lstStyle/>
          <a:p>
            <a:pPr algn="ctr"/>
            <a:r>
              <a:rPr lang="en-US" dirty="0" smtClean="0"/>
              <a:t>CO Noxious Weed App!</a:t>
            </a:r>
          </a:p>
        </p:txBody>
      </p:sp>
      <p:pic>
        <p:nvPicPr>
          <p:cNvPr id="1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754" t="3571" r="62382" b="3788"/>
          <a:stretch/>
        </p:blipFill>
        <p:spPr bwMode="auto">
          <a:xfrm>
            <a:off x="4953001" y="4044988"/>
            <a:ext cx="1828799" cy="182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5269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Early detection &amp; rapid response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46397539"/>
              </p:ext>
            </p:extLst>
          </p:nvPr>
        </p:nvGraphicFramePr>
        <p:xfrm>
          <a:off x="381000" y="1719262"/>
          <a:ext cx="8407400" cy="4910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6740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145" y="362744"/>
            <a:ext cx="7943711" cy="613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3665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Components of EDRR</a:t>
            </a:r>
            <a:endParaRPr lang="en-US" dirty="0"/>
          </a:p>
        </p:txBody>
      </p:sp>
      <p:sp>
        <p:nvSpPr>
          <p:cNvPr id="13" name="TextBox 12"/>
          <p:cNvSpPr txBox="1"/>
          <p:nvPr/>
        </p:nvSpPr>
        <p:spPr>
          <a:xfrm>
            <a:off x="330200" y="1981200"/>
            <a:ext cx="8661400" cy="646331"/>
          </a:xfrm>
          <a:prstGeom prst="rect">
            <a:avLst/>
          </a:prstGeom>
          <a:noFill/>
        </p:spPr>
        <p:txBody>
          <a:bodyPr wrap="square" rtlCol="0">
            <a:spAutoFit/>
          </a:bodyPr>
          <a:lstStyle/>
          <a:p>
            <a:r>
              <a:rPr lang="en-US" sz="3600" dirty="0" smtClean="0"/>
              <a:t>National System         	    CO State System</a:t>
            </a:r>
            <a:endParaRPr lang="en-US" sz="3600" dirty="0"/>
          </a:p>
        </p:txBody>
      </p:sp>
      <p:sp>
        <p:nvSpPr>
          <p:cNvPr id="14" name="Content Placeholder 2"/>
          <p:cNvSpPr>
            <a:spLocks noGrp="1"/>
          </p:cNvSpPr>
          <p:nvPr>
            <p:ph idx="1"/>
          </p:nvPr>
        </p:nvSpPr>
        <p:spPr>
          <a:xfrm>
            <a:off x="381000" y="3124200"/>
            <a:ext cx="4953000" cy="3429000"/>
          </a:xfrm>
        </p:spPr>
        <p:txBody>
          <a:bodyPr>
            <a:normAutofit/>
          </a:bodyPr>
          <a:lstStyle/>
          <a:p>
            <a:pPr>
              <a:lnSpc>
                <a:spcPct val="150000"/>
              </a:lnSpc>
            </a:pPr>
            <a:r>
              <a:rPr lang="en-US" sz="2400" dirty="0" smtClean="0"/>
              <a:t>Detection and Reporting</a:t>
            </a:r>
          </a:p>
          <a:p>
            <a:pPr>
              <a:lnSpc>
                <a:spcPct val="150000"/>
              </a:lnSpc>
            </a:pPr>
            <a:r>
              <a:rPr lang="en-US" sz="2400" dirty="0" smtClean="0"/>
              <a:t>Identification and Vouchering</a:t>
            </a:r>
          </a:p>
          <a:p>
            <a:pPr>
              <a:lnSpc>
                <a:spcPct val="150000"/>
              </a:lnSpc>
            </a:pPr>
            <a:r>
              <a:rPr lang="en-US" sz="2400" dirty="0" smtClean="0"/>
              <a:t>Rapid Assessment</a:t>
            </a:r>
          </a:p>
          <a:p>
            <a:pPr>
              <a:lnSpc>
                <a:spcPct val="150000"/>
              </a:lnSpc>
            </a:pPr>
            <a:r>
              <a:rPr lang="en-US" sz="2400" dirty="0" smtClean="0"/>
              <a:t>Planning</a:t>
            </a:r>
          </a:p>
          <a:p>
            <a:pPr>
              <a:lnSpc>
                <a:spcPct val="150000"/>
              </a:lnSpc>
            </a:pPr>
            <a:r>
              <a:rPr lang="en-US" sz="2400" dirty="0" smtClean="0"/>
              <a:t>Rapid Response</a:t>
            </a:r>
            <a:endParaRPr lang="en-US" sz="2400" dirty="0"/>
          </a:p>
        </p:txBody>
      </p:sp>
      <p:sp>
        <p:nvSpPr>
          <p:cNvPr id="15" name="Content Placeholder 2"/>
          <p:cNvSpPr txBox="1">
            <a:spLocks/>
          </p:cNvSpPr>
          <p:nvPr/>
        </p:nvSpPr>
        <p:spPr>
          <a:xfrm>
            <a:off x="5486400" y="3429000"/>
            <a:ext cx="3505200" cy="68580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nSpc>
                <a:spcPct val="150000"/>
              </a:lnSpc>
              <a:buClr>
                <a:schemeClr val="accent1"/>
              </a:buClr>
              <a:buFont typeface="Wingdings" panose="05000000000000000000" pitchFamily="2" charset="2"/>
              <a:buChar char="§"/>
            </a:pPr>
            <a:r>
              <a:rPr lang="en-US" sz="2800" dirty="0" smtClean="0">
                <a:solidFill>
                  <a:schemeClr val="tx2"/>
                </a:solidFill>
              </a:rPr>
              <a:t>Early Detection</a:t>
            </a:r>
          </a:p>
        </p:txBody>
      </p:sp>
      <p:sp>
        <p:nvSpPr>
          <p:cNvPr id="16" name="Content Placeholder 2"/>
          <p:cNvSpPr txBox="1">
            <a:spLocks/>
          </p:cNvSpPr>
          <p:nvPr/>
        </p:nvSpPr>
        <p:spPr>
          <a:xfrm>
            <a:off x="5486400" y="4343400"/>
            <a:ext cx="3505200" cy="68580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nSpc>
                <a:spcPct val="150000"/>
              </a:lnSpc>
              <a:buClr>
                <a:schemeClr val="accent1"/>
              </a:buClr>
              <a:buFont typeface="Wingdings" panose="05000000000000000000" pitchFamily="2" charset="2"/>
              <a:buChar char="§"/>
            </a:pPr>
            <a:r>
              <a:rPr lang="en-US" sz="2800" dirty="0" smtClean="0">
                <a:solidFill>
                  <a:schemeClr val="tx2"/>
                </a:solidFill>
              </a:rPr>
              <a:t>Rapid Assessment</a:t>
            </a:r>
          </a:p>
        </p:txBody>
      </p:sp>
      <p:sp>
        <p:nvSpPr>
          <p:cNvPr id="17" name="Content Placeholder 2"/>
          <p:cNvSpPr txBox="1">
            <a:spLocks/>
          </p:cNvSpPr>
          <p:nvPr/>
        </p:nvSpPr>
        <p:spPr>
          <a:xfrm>
            <a:off x="5486400" y="5257800"/>
            <a:ext cx="3505200" cy="68580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nSpc>
                <a:spcPct val="150000"/>
              </a:lnSpc>
              <a:buClr>
                <a:schemeClr val="accent1"/>
              </a:buClr>
              <a:buFont typeface="Wingdings" panose="05000000000000000000" pitchFamily="2" charset="2"/>
              <a:buChar char="§"/>
            </a:pPr>
            <a:r>
              <a:rPr lang="en-US" sz="2800" dirty="0">
                <a:solidFill>
                  <a:schemeClr val="tx2"/>
                </a:solidFill>
              </a:rPr>
              <a:t>Rapid </a:t>
            </a:r>
            <a:r>
              <a:rPr lang="en-US" sz="2800" dirty="0" smtClean="0">
                <a:solidFill>
                  <a:schemeClr val="tx2"/>
                </a:solidFill>
              </a:rPr>
              <a:t>Response</a:t>
            </a:r>
            <a:endParaRPr lang="en-US" sz="2800" dirty="0">
              <a:solidFill>
                <a:schemeClr val="tx2"/>
              </a:solidFill>
            </a:endParaRPr>
          </a:p>
        </p:txBody>
      </p:sp>
      <p:sp>
        <p:nvSpPr>
          <p:cNvPr id="18" name="Rectangle 17"/>
          <p:cNvSpPr/>
          <p:nvPr/>
        </p:nvSpPr>
        <p:spPr>
          <a:xfrm>
            <a:off x="304800" y="3233736"/>
            <a:ext cx="8534400" cy="1143000"/>
          </a:xfrm>
          <a:prstGeom prst="rect">
            <a:avLst/>
          </a:prstGeom>
          <a:noFill/>
          <a:ln>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p:cNvSpPr/>
          <p:nvPr/>
        </p:nvSpPr>
        <p:spPr>
          <a:xfrm>
            <a:off x="304800" y="4471990"/>
            <a:ext cx="8534400" cy="571500"/>
          </a:xfrm>
          <a:prstGeom prst="rect">
            <a:avLst/>
          </a:prstGeom>
          <a:noFill/>
          <a:ln>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Rectangle 19"/>
          <p:cNvSpPr/>
          <p:nvPr/>
        </p:nvSpPr>
        <p:spPr>
          <a:xfrm>
            <a:off x="304800" y="5100640"/>
            <a:ext cx="8534400" cy="1143000"/>
          </a:xfrm>
          <a:prstGeom prst="rect">
            <a:avLst/>
          </a:prstGeom>
          <a:noFill/>
          <a:ln>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TextBox 20"/>
          <p:cNvSpPr txBox="1"/>
          <p:nvPr/>
        </p:nvSpPr>
        <p:spPr>
          <a:xfrm>
            <a:off x="406400" y="2590800"/>
            <a:ext cx="3403600" cy="430887"/>
          </a:xfrm>
          <a:prstGeom prst="rect">
            <a:avLst/>
          </a:prstGeom>
          <a:noFill/>
        </p:spPr>
        <p:txBody>
          <a:bodyPr wrap="square" rtlCol="0">
            <a:spAutoFit/>
          </a:bodyPr>
          <a:lstStyle/>
          <a:p>
            <a:r>
              <a:rPr lang="en-US" sz="1100" dirty="0" smtClean="0"/>
              <a:t>Federal Interagency Committee for the Management of Noxious and Exotic Weeds (FICMNEW)</a:t>
            </a:r>
            <a:endParaRPr lang="en-US" sz="1100" dirty="0"/>
          </a:p>
        </p:txBody>
      </p:sp>
    </p:spTree>
    <p:extLst>
      <p:ext uri="{BB962C8B-B14F-4D97-AF65-F5344CB8AC3E}">
        <p14:creationId xmlns:p14="http://schemas.microsoft.com/office/powerpoint/2010/main" val="294579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1719071"/>
            <a:ext cx="6019800" cy="4407408"/>
          </a:xfrm>
        </p:spPr>
        <p:txBody>
          <a:bodyPr/>
          <a:lstStyle/>
          <a:p>
            <a:r>
              <a:rPr lang="en-US" dirty="0" smtClean="0"/>
              <a:t>New yellow starthistle and rush </a:t>
            </a:r>
            <a:r>
              <a:rPr lang="en-US" dirty="0" err="1" smtClean="0"/>
              <a:t>skeletonweed</a:t>
            </a:r>
            <a:r>
              <a:rPr lang="en-US" dirty="0" smtClean="0"/>
              <a:t> sites found</a:t>
            </a:r>
          </a:p>
          <a:p>
            <a:r>
              <a:rPr lang="en-US" dirty="0" smtClean="0"/>
              <a:t>Some flood effects seen:</a:t>
            </a:r>
          </a:p>
          <a:p>
            <a:pPr lvl="1"/>
            <a:r>
              <a:rPr lang="en-US" dirty="0" smtClean="0"/>
              <a:t>Loosestrife, </a:t>
            </a:r>
            <a:r>
              <a:rPr lang="en-US" dirty="0" err="1" smtClean="0"/>
              <a:t>Woad</a:t>
            </a:r>
            <a:r>
              <a:rPr lang="en-US" dirty="0" smtClean="0"/>
              <a:t>, and Mediterranean sage</a:t>
            </a:r>
          </a:p>
          <a:p>
            <a:r>
              <a:rPr lang="en-US" dirty="0" smtClean="0"/>
              <a:t>Lots of new myrtle spurge projects and cost share programs in place!</a:t>
            </a:r>
            <a:endParaRPr lang="en-US" dirty="0"/>
          </a:p>
        </p:txBody>
      </p:sp>
      <p:sp>
        <p:nvSpPr>
          <p:cNvPr id="3" name="Title 2"/>
          <p:cNvSpPr>
            <a:spLocks noGrp="1"/>
          </p:cNvSpPr>
          <p:nvPr>
            <p:ph type="title"/>
          </p:nvPr>
        </p:nvSpPr>
        <p:spPr/>
        <p:txBody>
          <a:bodyPr/>
          <a:lstStyle/>
          <a:p>
            <a:r>
              <a:rPr lang="en-US" dirty="0" smtClean="0"/>
              <a:t>2014 Field season</a:t>
            </a:r>
            <a:endParaRPr lang="en-US" dirty="0"/>
          </a:p>
        </p:txBody>
      </p:sp>
      <p:pic>
        <p:nvPicPr>
          <p:cNvPr id="2050" name="Picture 2" descr="C:\Users\patty.york\Desktop\2014\City of Boulder-Dyers Woad &amp; Garden Loosestrife\20140516_09574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111"/>
          <a:stretch/>
        </p:blipFill>
        <p:spPr bwMode="auto">
          <a:xfrm>
            <a:off x="7150042" y="3770086"/>
            <a:ext cx="1841557" cy="291011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patty.york\Desktop\2014\City of Boulder-Dyers Woad &amp; Garden Loosestrife\20140516_10020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970" b="15327"/>
          <a:stretch/>
        </p:blipFill>
        <p:spPr bwMode="auto">
          <a:xfrm>
            <a:off x="6248400" y="1524000"/>
            <a:ext cx="2050143" cy="27226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patty.york\Desktop\2014\Mobile Pics\5-20 &amp; 5-21 Med Sage\20140521_1050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1444" y="4597400"/>
            <a:ext cx="3702756" cy="20828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5000" t="4941" r="4524" b="4583"/>
          <a:stretch/>
        </p:blipFill>
        <p:spPr bwMode="auto">
          <a:xfrm>
            <a:off x="228600" y="3875313"/>
            <a:ext cx="2837543" cy="2837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7046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910329"/>
          </a:xfrm>
        </p:spPr>
        <p:txBody>
          <a:bodyPr/>
          <a:lstStyle/>
          <a:p>
            <a:pPr>
              <a:lnSpc>
                <a:spcPct val="150000"/>
              </a:lnSpc>
              <a:spcBef>
                <a:spcPts val="600"/>
              </a:spcBef>
            </a:pPr>
            <a:r>
              <a:rPr lang="en-US" sz="2400" strike="sngStrike" dirty="0" smtClean="0"/>
              <a:t>Introduction to EDRR in Colorado</a:t>
            </a:r>
          </a:p>
          <a:p>
            <a:pPr>
              <a:lnSpc>
                <a:spcPct val="150000"/>
              </a:lnSpc>
              <a:spcBef>
                <a:spcPts val="600"/>
              </a:spcBef>
            </a:pPr>
            <a:r>
              <a:rPr lang="en-US" sz="2400" strike="sngStrike" dirty="0" smtClean="0"/>
              <a:t>2014 Field Season</a:t>
            </a:r>
          </a:p>
          <a:p>
            <a:pPr>
              <a:lnSpc>
                <a:spcPct val="150000"/>
              </a:lnSpc>
              <a:spcBef>
                <a:spcPts val="600"/>
              </a:spcBef>
            </a:pPr>
            <a:r>
              <a:rPr lang="en-US" sz="2400" dirty="0" smtClean="0"/>
              <a:t>Rules changes</a:t>
            </a:r>
          </a:p>
          <a:p>
            <a:pPr lvl="1">
              <a:lnSpc>
                <a:spcPct val="150000"/>
              </a:lnSpc>
              <a:spcBef>
                <a:spcPts val="600"/>
              </a:spcBef>
            </a:pPr>
            <a:r>
              <a:rPr lang="en-US" sz="2000" dirty="0" smtClean="0"/>
              <a:t>Hairy </a:t>
            </a:r>
            <a:r>
              <a:rPr lang="en-US" sz="2000" dirty="0" smtClean="0"/>
              <a:t>willow-herb (</a:t>
            </a:r>
            <a:r>
              <a:rPr lang="en-US" sz="2000" i="1" dirty="0" err="1"/>
              <a:t>Epilobium</a:t>
            </a:r>
            <a:r>
              <a:rPr lang="en-US" sz="2000" i="1" dirty="0"/>
              <a:t> </a:t>
            </a:r>
            <a:r>
              <a:rPr lang="en-US" sz="2000" i="1" dirty="0" err="1" smtClean="0"/>
              <a:t>hirsutum</a:t>
            </a:r>
            <a:r>
              <a:rPr lang="en-US" sz="2000" dirty="0"/>
              <a:t>)</a:t>
            </a:r>
            <a:endParaRPr lang="en-US" sz="2000" dirty="0" smtClean="0"/>
          </a:p>
          <a:p>
            <a:pPr lvl="1">
              <a:lnSpc>
                <a:spcPct val="150000"/>
              </a:lnSpc>
              <a:spcBef>
                <a:spcPts val="600"/>
              </a:spcBef>
            </a:pPr>
            <a:r>
              <a:rPr lang="en-US" sz="2000" dirty="0" smtClean="0"/>
              <a:t>Garden </a:t>
            </a:r>
            <a:r>
              <a:rPr lang="en-US" sz="2000" dirty="0" smtClean="0"/>
              <a:t>loosestrife (</a:t>
            </a:r>
            <a:r>
              <a:rPr lang="en-US" sz="2000" i="1" dirty="0" err="1"/>
              <a:t>Lysimachia</a:t>
            </a:r>
            <a:r>
              <a:rPr lang="en-US" sz="2000" i="1" dirty="0"/>
              <a:t> vulgaris</a:t>
            </a:r>
            <a:r>
              <a:rPr lang="en-US" sz="2000" dirty="0"/>
              <a:t>)</a:t>
            </a:r>
            <a:endParaRPr lang="en-US" sz="2000" dirty="0" smtClean="0"/>
          </a:p>
          <a:p>
            <a:pPr>
              <a:lnSpc>
                <a:spcPct val="150000"/>
              </a:lnSpc>
              <a:spcBef>
                <a:spcPts val="600"/>
              </a:spcBef>
            </a:pPr>
            <a:r>
              <a:rPr lang="en-US" sz="2400" dirty="0" smtClean="0"/>
              <a:t>Mapping</a:t>
            </a:r>
          </a:p>
          <a:p>
            <a:pPr>
              <a:lnSpc>
                <a:spcPct val="150000"/>
              </a:lnSpc>
              <a:spcBef>
                <a:spcPts val="600"/>
              </a:spcBef>
            </a:pPr>
            <a:r>
              <a:rPr lang="en-US" sz="2400" dirty="0" smtClean="0"/>
              <a:t>Mobile Application</a:t>
            </a:r>
          </a:p>
          <a:p>
            <a:pPr>
              <a:lnSpc>
                <a:spcPct val="150000"/>
              </a:lnSpc>
              <a:spcBef>
                <a:spcPts val="600"/>
              </a:spcBef>
            </a:pPr>
            <a:r>
              <a:rPr lang="en-US" sz="2400" dirty="0" smtClean="0"/>
              <a:t>To come in 2015</a:t>
            </a:r>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34152065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219200"/>
          </a:xfrm>
        </p:spPr>
        <p:txBody>
          <a:bodyPr anchor="ctr">
            <a:noAutofit/>
          </a:bodyPr>
          <a:lstStyle/>
          <a:p>
            <a:r>
              <a:rPr lang="en-US" dirty="0" smtClean="0"/>
              <a:t>Hairy </a:t>
            </a:r>
            <a:r>
              <a:rPr lang="en-US" dirty="0" smtClean="0"/>
              <a:t>willow-herb</a:t>
            </a:r>
            <a:br>
              <a:rPr lang="en-US" dirty="0" smtClean="0"/>
            </a:br>
            <a:r>
              <a:rPr lang="en-US" dirty="0" smtClean="0"/>
              <a:t>(</a:t>
            </a:r>
            <a:r>
              <a:rPr lang="en-US" i="1" dirty="0" err="1" smtClean="0"/>
              <a:t>Epilobium</a:t>
            </a:r>
            <a:r>
              <a:rPr lang="en-US" i="1" dirty="0" smtClean="0"/>
              <a:t> </a:t>
            </a:r>
            <a:r>
              <a:rPr lang="en-US" i="1" dirty="0" err="1" smtClean="0"/>
              <a:t>hirsutum</a:t>
            </a:r>
            <a:r>
              <a:rPr lang="en-US" dirty="0" smtClean="0"/>
              <a:t>)</a:t>
            </a:r>
            <a:endParaRPr lang="en-US" dirty="0"/>
          </a:p>
        </p:txBody>
      </p:sp>
      <p:sp>
        <p:nvSpPr>
          <p:cNvPr id="3" name="Content Placeholder 2"/>
          <p:cNvSpPr>
            <a:spLocks noGrp="1"/>
          </p:cNvSpPr>
          <p:nvPr>
            <p:ph idx="1"/>
          </p:nvPr>
        </p:nvSpPr>
        <p:spPr>
          <a:xfrm>
            <a:off x="152400" y="1752599"/>
            <a:ext cx="6781800" cy="3200401"/>
          </a:xfrm>
        </p:spPr>
        <p:txBody>
          <a:bodyPr>
            <a:normAutofit/>
          </a:bodyPr>
          <a:lstStyle/>
          <a:p>
            <a:r>
              <a:rPr lang="en-US" dirty="0" smtClean="0"/>
              <a:t>3-6 feet tall; perennial</a:t>
            </a:r>
          </a:p>
          <a:p>
            <a:r>
              <a:rPr lang="en-US" dirty="0"/>
              <a:t>Flowers ½ to 1 </a:t>
            </a:r>
            <a:r>
              <a:rPr lang="en-US" dirty="0" smtClean="0"/>
              <a:t>inch; blooms June to August</a:t>
            </a:r>
          </a:p>
          <a:p>
            <a:r>
              <a:rPr lang="en-US" dirty="0" smtClean="0"/>
              <a:t>Stems are covered in soft hairs</a:t>
            </a:r>
          </a:p>
          <a:p>
            <a:r>
              <a:rPr lang="en-US" dirty="0" smtClean="0"/>
              <a:t>Seeds have white silky tuft in long seedpod</a:t>
            </a:r>
          </a:p>
          <a:p>
            <a:r>
              <a:rPr lang="en-US" dirty="0" smtClean="0"/>
              <a:t>Leaves are ½ inch wide, 2-4 inches long, opposite, lance-shaped with toothed edges</a:t>
            </a:r>
          </a:p>
          <a:p>
            <a:r>
              <a:rPr lang="en-US" dirty="0" smtClean="0"/>
              <a:t>Reproduces primarily by rhizomes</a:t>
            </a:r>
          </a:p>
          <a:p>
            <a:endParaRPr lang="en-US" dirty="0"/>
          </a:p>
        </p:txBody>
      </p:sp>
      <p:pic>
        <p:nvPicPr>
          <p:cNvPr id="3074" name="Picture 2" descr="V:\Noxious Weeds\Photography\Pictures\Watch List Brochure\HairyWillowHerb_LeslieMehrhoff_Folia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782" b="37773"/>
          <a:stretch/>
        </p:blipFill>
        <p:spPr bwMode="auto">
          <a:xfrm>
            <a:off x="1752600" y="4974636"/>
            <a:ext cx="2653121" cy="174910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V:\Noxious Weeds\Photography\Pictures\Watch List Brochure\HairyWillowHerb_LeslieMehrhoff_WholePla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1600200"/>
            <a:ext cx="21336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Noxious Weeds\Photography\Pictures\Watch List Brochure\HairyWillowHerb_RichardOld_Flow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213" t="14238" r="23068" b="38162"/>
          <a:stretch/>
        </p:blipFill>
        <p:spPr bwMode="auto">
          <a:xfrm>
            <a:off x="228600" y="4343400"/>
            <a:ext cx="2335967"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V:\Noxious Weeds\Photography\Pictures\Watch List Brochure\HairyWillowHerb_RichardOld_Flower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714"/>
          <a:stretch/>
        </p:blipFill>
        <p:spPr bwMode="auto">
          <a:xfrm>
            <a:off x="7010400" y="4532086"/>
            <a:ext cx="1905000" cy="21916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ile:Epilobium hirsutum 20110625 110053 Berango 43p345972N 2p980778W r.jpg"/>
          <p:cNvPicPr/>
          <p:nvPr/>
        </p:nvPicPr>
        <p:blipFill rotWithShape="1">
          <a:blip r:embed="rId6">
            <a:extLst>
              <a:ext uri="{28A0092B-C50C-407E-A947-70E740481C1C}">
                <a14:useLocalDpi xmlns:a14="http://schemas.microsoft.com/office/drawing/2010/main" val="0"/>
              </a:ext>
            </a:extLst>
          </a:blip>
          <a:srcRect b="17834"/>
          <a:stretch/>
        </p:blipFill>
        <p:spPr bwMode="auto">
          <a:xfrm>
            <a:off x="4652282" y="4328886"/>
            <a:ext cx="2185670" cy="2394856"/>
          </a:xfrm>
          <a:prstGeom prst="rect">
            <a:avLst/>
          </a:prstGeom>
          <a:noFill/>
          <a:ln>
            <a:noFill/>
          </a:ln>
        </p:spPr>
      </p:pic>
    </p:spTree>
    <p:extLst>
      <p:ext uri="{BB962C8B-B14F-4D97-AF65-F5344CB8AC3E}">
        <p14:creationId xmlns:p14="http://schemas.microsoft.com/office/powerpoint/2010/main" val="27397610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399" y="1828800"/>
            <a:ext cx="6019801" cy="4648200"/>
          </a:xfrm>
        </p:spPr>
        <p:txBody>
          <a:bodyPr>
            <a:normAutofit/>
          </a:bodyPr>
          <a:lstStyle/>
          <a:p>
            <a:r>
              <a:rPr lang="en-US" dirty="0"/>
              <a:t>perennial herbaceous wetland </a:t>
            </a:r>
            <a:r>
              <a:rPr lang="en-US" dirty="0" smtClean="0"/>
              <a:t>species</a:t>
            </a:r>
          </a:p>
          <a:p>
            <a:r>
              <a:rPr lang="en-US" dirty="0" smtClean="0"/>
              <a:t>grows up to</a:t>
            </a:r>
            <a:r>
              <a:rPr lang="en-US" dirty="0" smtClean="0"/>
              <a:t> 5’ tall</a:t>
            </a:r>
            <a:endParaRPr lang="en-US" dirty="0"/>
          </a:p>
          <a:p>
            <a:r>
              <a:rPr lang="en-US" dirty="0" smtClean="0"/>
              <a:t>thickly </a:t>
            </a:r>
            <a:r>
              <a:rPr lang="en-US" dirty="0"/>
              <a:t>veined lance-shaped leaves may be up to 15 centimeters long toward base</a:t>
            </a:r>
          </a:p>
          <a:p>
            <a:r>
              <a:rPr lang="en-US" dirty="0" smtClean="0"/>
              <a:t>foliage</a:t>
            </a:r>
            <a:r>
              <a:rPr lang="en-US" dirty="0"/>
              <a:t>, stem, and inflorescence  covered in bristly hairs and glands </a:t>
            </a:r>
          </a:p>
          <a:p>
            <a:r>
              <a:rPr lang="en-US" dirty="0" smtClean="0"/>
              <a:t>regular</a:t>
            </a:r>
            <a:r>
              <a:rPr lang="en-US" dirty="0"/>
              <a:t>, trumpet-shaped flowers have four petals so deeply notched </a:t>
            </a:r>
            <a:r>
              <a:rPr lang="en-US" dirty="0" smtClean="0"/>
              <a:t>they </a:t>
            </a:r>
            <a:r>
              <a:rPr lang="en-US" dirty="0"/>
              <a:t>look like four pairs</a:t>
            </a:r>
          </a:p>
          <a:p>
            <a:r>
              <a:rPr lang="en-US" dirty="0" smtClean="0"/>
              <a:t>flowers </a:t>
            </a:r>
            <a:r>
              <a:rPr lang="en-US" dirty="0"/>
              <a:t>white to light purple or pink with dark veining</a:t>
            </a:r>
          </a:p>
          <a:p>
            <a:r>
              <a:rPr lang="en-US" dirty="0" smtClean="0"/>
              <a:t>fruit </a:t>
            </a:r>
            <a:r>
              <a:rPr lang="en-US" dirty="0"/>
              <a:t>is a narrow, hairy, four-chambered capsule up to 10 </a:t>
            </a:r>
            <a:r>
              <a:rPr lang="en-US" dirty="0" smtClean="0"/>
              <a:t>centimeters</a:t>
            </a:r>
            <a:endParaRPr lang="en-US" dirty="0"/>
          </a:p>
        </p:txBody>
      </p:sp>
      <p:sp>
        <p:nvSpPr>
          <p:cNvPr id="3" name="Title 2"/>
          <p:cNvSpPr>
            <a:spLocks noGrp="1"/>
          </p:cNvSpPr>
          <p:nvPr>
            <p:ph type="title"/>
          </p:nvPr>
        </p:nvSpPr>
        <p:spPr>
          <a:xfrm>
            <a:off x="381000" y="545806"/>
            <a:ext cx="8381260" cy="1054394"/>
          </a:xfrm>
        </p:spPr>
        <p:txBody>
          <a:bodyPr/>
          <a:lstStyle/>
          <a:p>
            <a:r>
              <a:rPr lang="en-US" dirty="0"/>
              <a:t>Fringed, Slender, or Northern Willow herb (</a:t>
            </a:r>
            <a:r>
              <a:rPr lang="en-US" i="1" dirty="0" err="1"/>
              <a:t>Epilobium</a:t>
            </a:r>
            <a:r>
              <a:rPr lang="en-US" i="1" dirty="0"/>
              <a:t> </a:t>
            </a:r>
            <a:r>
              <a:rPr lang="en-US" i="1" dirty="0" err="1"/>
              <a:t>ciliatum</a:t>
            </a:r>
            <a:r>
              <a:rPr lang="en-US" dirty="0"/>
              <a:t>)</a:t>
            </a:r>
            <a:br>
              <a:rPr lang="en-US" dirty="0"/>
            </a:br>
            <a:endParaRPr lang="en-US" dirty="0"/>
          </a:p>
        </p:txBody>
      </p:sp>
      <p:pic>
        <p:nvPicPr>
          <p:cNvPr id="5" name="Picture 4" descr="Bog Willowherb, Ciliate Willowherb, Common Willowherb, Fringed Willowherb: Epilobium ciliatum ssp. glandulosum (Synonyms: Epilobium adenocaulon var. cinerascens, Epilobium adenocaulon var. occidentale, Epilobium boreale, Epilobium brevistylum var. brevistylum, Epilobium ciliatum var. glandulosum, Epilobium glandulosum, Epilobium glandulosum var. cardiophyllum, Epilobium glandulosum var. glandulosum, Epilobium glandulosum var. occidentale, Epilobium watsonii var. occidental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3114" y="1719943"/>
            <a:ext cx="2264410" cy="2744980"/>
          </a:xfrm>
          <a:prstGeom prst="rect">
            <a:avLst/>
          </a:prstGeom>
          <a:noFill/>
          <a:ln>
            <a:noFill/>
          </a:ln>
        </p:spPr>
      </p:pic>
      <p:pic>
        <p:nvPicPr>
          <p:cNvPr id="6" name="Picture 5" descr="http://oregonstate.edu/dept/nursery-weeds/feature_articles/willowherb/photo_2.JPG"/>
          <p:cNvPicPr>
            <a:picLocks noChangeAspect="1"/>
          </p:cNvPicPr>
          <p:nvPr/>
        </p:nvPicPr>
        <p:blipFill rotWithShape="1">
          <a:blip r:embed="rId3">
            <a:extLst>
              <a:ext uri="{28A0092B-C50C-407E-A947-70E740481C1C}">
                <a14:useLocalDpi xmlns:a14="http://schemas.microsoft.com/office/drawing/2010/main" val="0"/>
              </a:ext>
            </a:extLst>
          </a:blip>
          <a:srcRect r="15499"/>
          <a:stretch/>
        </p:blipFill>
        <p:spPr bwMode="auto">
          <a:xfrm>
            <a:off x="6593114" y="4572000"/>
            <a:ext cx="2264410" cy="2005029"/>
          </a:xfrm>
          <a:prstGeom prst="rect">
            <a:avLst/>
          </a:prstGeom>
          <a:noFill/>
          <a:ln>
            <a:noFill/>
          </a:ln>
        </p:spPr>
      </p:pic>
    </p:spTree>
    <p:extLst>
      <p:ext uri="{BB962C8B-B14F-4D97-AF65-F5344CB8AC3E}">
        <p14:creationId xmlns:p14="http://schemas.microsoft.com/office/powerpoint/2010/main" val="37205674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776</TotalTime>
  <Words>966</Words>
  <Application>Microsoft Office PowerPoint</Application>
  <PresentationFormat>On-screen Show (4:3)</PresentationFormat>
  <Paragraphs>164</Paragraphs>
  <Slides>26</Slides>
  <Notes>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Grid</vt:lpstr>
      <vt:lpstr>Edrr Update Fall 2014</vt:lpstr>
      <vt:lpstr>Outline</vt:lpstr>
      <vt:lpstr>Early detection &amp; rapid response</vt:lpstr>
      <vt:lpstr>PowerPoint Presentation</vt:lpstr>
      <vt:lpstr>Components of EDRR</vt:lpstr>
      <vt:lpstr>2014 Field season</vt:lpstr>
      <vt:lpstr>Outline</vt:lpstr>
      <vt:lpstr>Hairy willow-herb (Epilobium hirsutum)</vt:lpstr>
      <vt:lpstr>Fringed, Slender, or Northern Willow herb (Epilobium ciliatum) </vt:lpstr>
      <vt:lpstr>Tall, Tall Annual or Panicled Willow-herb or Tall Fireweed (Epilobium brachycarpum)</vt:lpstr>
      <vt:lpstr>Hornemann's willowherb  (Epilobium hornemannii)</vt:lpstr>
      <vt:lpstr>Hairy willow-herb vs. Natives</vt:lpstr>
      <vt:lpstr>Garden loosestrife (Lysimachia vulgaris)</vt:lpstr>
      <vt:lpstr>Outline</vt:lpstr>
      <vt:lpstr>Mapping</vt:lpstr>
      <vt:lpstr>Mapping For List A sites (Yellow starthistle)</vt:lpstr>
      <vt:lpstr>Mapping For List A sites (Yellow starthistle)</vt:lpstr>
      <vt:lpstr>Mobile App</vt:lpstr>
      <vt:lpstr>Mobile app</vt:lpstr>
      <vt:lpstr>PowerPoint Presentation</vt:lpstr>
      <vt:lpstr>PowerPoint Presentation</vt:lpstr>
      <vt:lpstr>PowerPoint Presentation</vt:lpstr>
      <vt:lpstr>What 2015 has in store</vt:lpstr>
      <vt:lpstr>Flowering rush (Butomus umbellatus)</vt:lpstr>
      <vt:lpstr>Flowering rush (Butomus umbellatus)</vt:lpstr>
      <vt:lpstr>Conclusion</vt:lpstr>
    </vt:vector>
  </TitlesOfParts>
  <Company>CDA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Edrr Update</dc:title>
  <dc:creator>Patty York</dc:creator>
  <cp:lastModifiedBy>York, Patty</cp:lastModifiedBy>
  <cp:revision>42</cp:revision>
  <dcterms:created xsi:type="dcterms:W3CDTF">2014-11-03T20:51:11Z</dcterms:created>
  <dcterms:modified xsi:type="dcterms:W3CDTF">2014-11-05T07:35:03Z</dcterms:modified>
</cp:coreProperties>
</file>