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595" r:id="rId2"/>
    <p:sldId id="732" r:id="rId3"/>
    <p:sldId id="733" r:id="rId4"/>
    <p:sldId id="734" r:id="rId5"/>
    <p:sldId id="735" r:id="rId6"/>
    <p:sldId id="579" r:id="rId7"/>
    <p:sldId id="580" r:id="rId8"/>
    <p:sldId id="695" r:id="rId9"/>
    <p:sldId id="696" r:id="rId10"/>
    <p:sldId id="697" r:id="rId11"/>
    <p:sldId id="698" r:id="rId12"/>
    <p:sldId id="727" r:id="rId13"/>
    <p:sldId id="709" r:id="rId14"/>
    <p:sldId id="700" r:id="rId15"/>
    <p:sldId id="701" r:id="rId16"/>
    <p:sldId id="702" r:id="rId17"/>
    <p:sldId id="641" r:id="rId18"/>
    <p:sldId id="710" r:id="rId19"/>
    <p:sldId id="711" r:id="rId20"/>
    <p:sldId id="703" r:id="rId21"/>
    <p:sldId id="712" r:id="rId22"/>
    <p:sldId id="713" r:id="rId23"/>
    <p:sldId id="602" r:id="rId24"/>
    <p:sldId id="714" r:id="rId25"/>
    <p:sldId id="704" r:id="rId26"/>
    <p:sldId id="691" r:id="rId27"/>
    <p:sldId id="736" r:id="rId28"/>
    <p:sldId id="677" r:id="rId29"/>
    <p:sldId id="678" r:id="rId30"/>
    <p:sldId id="717" r:id="rId31"/>
    <p:sldId id="707" r:id="rId32"/>
    <p:sldId id="718" r:id="rId33"/>
    <p:sldId id="728" r:id="rId34"/>
    <p:sldId id="729" r:id="rId35"/>
    <p:sldId id="731" r:id="rId36"/>
    <p:sldId id="719" r:id="rId37"/>
    <p:sldId id="679" r:id="rId38"/>
    <p:sldId id="681" r:id="rId39"/>
    <p:sldId id="720" r:id="rId40"/>
    <p:sldId id="721" r:id="rId41"/>
    <p:sldId id="722" r:id="rId42"/>
    <p:sldId id="723" r:id="rId43"/>
    <p:sldId id="724" r:id="rId44"/>
    <p:sldId id="686" r:id="rId45"/>
    <p:sldId id="715" r:id="rId46"/>
    <p:sldId id="687" r:id="rId47"/>
    <p:sldId id="688" r:id="rId48"/>
    <p:sldId id="716" r:id="rId49"/>
    <p:sldId id="689" r:id="rId50"/>
    <p:sldId id="726" r:id="rId51"/>
    <p:sldId id="725" r:id="rId5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71" autoAdjust="0"/>
    <p:restoredTop sz="98318" autoAdjust="0"/>
  </p:normalViewPr>
  <p:slideViewPr>
    <p:cSldViewPr>
      <p:cViewPr>
        <p:scale>
          <a:sx n="75" d="100"/>
          <a:sy n="75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85" y="0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27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85" y="8917127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590FD6A-A599-456A-A376-67DD56B34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defTabSz="942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93" y="0"/>
            <a:ext cx="3078383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defTabSz="942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20" y="4460167"/>
            <a:ext cx="5207838" cy="4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8383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defTabSz="9423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93" y="8918732"/>
            <a:ext cx="3078383" cy="4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defTabSz="942300">
              <a:defRPr sz="1200">
                <a:latin typeface="Times New Roman" pitchFamily="18" charset="0"/>
              </a:defRPr>
            </a:lvl1pPr>
          </a:lstStyle>
          <a:p>
            <a:fld id="{8B770B4E-9601-426B-A9AF-6C61498FD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7FA3B8-AAA0-4283-A510-E4432DCAE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F0892-A47C-40B2-BB78-6AE7A48F5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80EF-06B6-48FC-B5BF-B431FEA4A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5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E5EAE-5201-4CF6-BEB0-EB8353213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FC76-83D1-4338-BF5D-55F01A3B0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7A8C9-4144-471C-8F74-143B3C6D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6F2-11FA-4CA3-9E70-4BCAB5F83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76C98-A279-45A7-B65E-6B89B4B74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8F66-7F7C-4706-8242-F4E643FC4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5A33-C72A-4F51-93D5-0694274E9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A4F3-5A79-46A8-B0D1-28D6D9A8C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93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42B7F-E09A-40CD-9C23-6A7735358A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gov/pacific/sites/default/files/REVISED%205-2012%20-%20Operational%20Guidelines%20to%20Avoid%20Pesticide%20Related%20Bee%20Kills.docx" TargetMode="External"/><Relationship Id="rId2" Type="http://schemas.openxmlformats.org/officeDocument/2006/relationships/hyperlink" Target="http://www.colorado.gov/agplants/pesticide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smtClean="0"/>
              <a:t>UACWMA</a:t>
            </a:r>
            <a:endParaRPr lang="en-US" sz="28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Laws &amp; Regulations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Colorado Department of Agriculture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Nov 5,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Jonathan Handy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ublic applicator employees must be trained in core pesticide use, not just RUP applicators (109)</a:t>
            </a:r>
          </a:p>
          <a:p>
            <a:endParaRPr lang="en-US" dirty="0"/>
          </a:p>
          <a:p>
            <a:r>
              <a:rPr lang="en-US" dirty="0" smtClean="0"/>
              <a:t>Limited commercial applicator owner or designee must be trained in core pesticide use, not just RUP applicators (109)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dirty="0" smtClean="0"/>
              <a:t>More PAA Changes!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30725"/>
          </a:xfrm>
        </p:spPr>
        <p:txBody>
          <a:bodyPr/>
          <a:lstStyle/>
          <a:p>
            <a:r>
              <a:rPr lang="en-US" dirty="0" smtClean="0"/>
              <a:t>Finalized enforcement actions must be posted on the Internet within 30 days (124)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Pesticide advisory committee (PAC) expanded from 11 to 15 members (125)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Two CDPHE reps, not 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Beekeeper association rep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One agricultural worker - WPS rep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One organic ag producer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 urban ag producer from the general public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Finalized Enforcement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Posted on CDA Internet site:</a:t>
            </a:r>
          </a:p>
          <a:p>
            <a:pPr lvl="1"/>
            <a:r>
              <a:rPr lang="en-US" dirty="0" smtClean="0"/>
              <a:t>www.colorado.gov/agplants/pesticides</a:t>
            </a:r>
          </a:p>
          <a:p>
            <a:pPr lvl="1"/>
            <a:r>
              <a:rPr lang="en-US" dirty="0" smtClean="0"/>
              <a:t>At top of page</a:t>
            </a:r>
          </a:p>
        </p:txBody>
      </p:sp>
    </p:spTree>
    <p:extLst>
      <p:ext uri="{BB962C8B-B14F-4D97-AF65-F5344CB8AC3E}">
        <p14:creationId xmlns:p14="http://schemas.microsoft.com/office/powerpoint/2010/main" val="30513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308 Post-harvest potato pest control – new applicator category</a:t>
            </a:r>
          </a:p>
          <a:p>
            <a:endParaRPr lang="en-US" dirty="0"/>
          </a:p>
          <a:p>
            <a:r>
              <a:rPr lang="en-US" dirty="0" smtClean="0"/>
              <a:t>Electronic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3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Proposed New Rules</a:t>
            </a:r>
            <a:br>
              <a:rPr lang="en-US" dirty="0" smtClean="0"/>
            </a:br>
            <a:r>
              <a:rPr lang="en-US" dirty="0" smtClean="0"/>
              <a:t>Core Pesticide Use Training</a:t>
            </a:r>
            <a:br>
              <a:rPr lang="en-US" dirty="0" smtClean="0"/>
            </a:br>
            <a:r>
              <a:rPr lang="en-US" sz="2000" dirty="0" smtClean="0"/>
              <a:t>Post-sunset PAA Requirement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sz="2800" dirty="0" smtClean="0"/>
              <a:t>Limited </a:t>
            </a:r>
            <a:r>
              <a:rPr lang="en-US" sz="2800" dirty="0"/>
              <a:t>commercial applicator owner or designee must be trained in core pesticide use </a:t>
            </a:r>
            <a:r>
              <a:rPr lang="en-US" sz="2800" dirty="0" smtClean="0"/>
              <a:t>knowledge for many GUP applications (16.02)</a:t>
            </a:r>
          </a:p>
          <a:p>
            <a:endParaRPr lang="en-US" sz="1400" dirty="0"/>
          </a:p>
          <a:p>
            <a:r>
              <a:rPr lang="en-US" sz="2800" dirty="0" smtClean="0"/>
              <a:t>Public applicator employees must be trained in core for many GUP applications (16.02)</a:t>
            </a:r>
          </a:p>
          <a:p>
            <a:endParaRPr lang="en-US" sz="1400" dirty="0"/>
          </a:p>
          <a:p>
            <a:r>
              <a:rPr lang="en-US" sz="2800" dirty="0" smtClean="0"/>
              <a:t>Ready to use (RTU) &amp; disinfectant/sanitizing pesticides excluded (16.03)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Core Training for Applications 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Schools, Day-Cares,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2971800"/>
          </a:xfrm>
        </p:spPr>
        <p:txBody>
          <a:bodyPr/>
          <a:lstStyle/>
          <a:p>
            <a:r>
              <a:rPr lang="en-US" dirty="0" smtClean="0"/>
              <a:t>All applicators must be trained in core prior to application of any GUP (16.03)</a:t>
            </a:r>
          </a:p>
          <a:p>
            <a:endParaRPr lang="en-US" sz="800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xcept disinfectants/sanitizers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ncluding ready-to-use (RTU) GUPs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9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Core Pesticide Use Training</a:t>
            </a:r>
            <a:br>
              <a:rPr lang="en-US" dirty="0" smtClean="0"/>
            </a:b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Passing free CDA online course within last three years (16.04, 16.05)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Attending CDA-approved core courses (continuing education or other) within last three years (16.04, 16.05)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Passing a general CDA pesticide applicator exam (qualified supervisor, certified operator, private applicator) within last five years (16.04)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Holding a current QS, CO or PA license (16.04)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Training records must be maintained three years minimum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3876" cy="504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 smtClean="0"/>
              <a:t>EPA Proposed WPS Rule</a:t>
            </a:r>
            <a:br>
              <a:rPr lang="en-US" dirty="0" smtClean="0"/>
            </a:br>
            <a:r>
              <a:rPr lang="en-US" dirty="0"/>
              <a:t>40 CFR </a:t>
            </a:r>
            <a:r>
              <a:rPr lang="en-US" dirty="0" smtClean="0"/>
              <a:t>170 Under FIFRA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3352800"/>
          </a:xfrm>
        </p:spPr>
        <p:txBody>
          <a:bodyPr/>
          <a:lstStyle/>
          <a:p>
            <a:r>
              <a:rPr lang="en-US" dirty="0" smtClean="0"/>
              <a:t>Changes to agricultural worker protection standard (WPS)</a:t>
            </a:r>
          </a:p>
          <a:p>
            <a:endParaRPr lang="en-US" dirty="0"/>
          </a:p>
          <a:p>
            <a:r>
              <a:rPr lang="en-US" dirty="0" smtClean="0"/>
              <a:t>To increase protections from pesticide exposure for ag workers &amp; their families</a:t>
            </a:r>
          </a:p>
          <a:p>
            <a:endParaRPr lang="en-US" dirty="0"/>
          </a:p>
          <a:p>
            <a:r>
              <a:rPr lang="en-US" dirty="0"/>
              <a:t>CDA contact:  Mike </a:t>
            </a:r>
            <a:r>
              <a:rPr lang="en-US" dirty="0" err="1" smtClean="0"/>
              <a:t>Rigirozzi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(303) 869-9059 &amp; </a:t>
            </a:r>
            <a:r>
              <a:rPr lang="en-US" dirty="0" smtClean="0">
                <a:effectLst/>
              </a:rPr>
              <a:t>michael.rigirozzi@state.co.us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1387"/>
          </a:xfrm>
        </p:spPr>
        <p:txBody>
          <a:bodyPr/>
          <a:lstStyle/>
          <a:p>
            <a:r>
              <a:rPr lang="en-US" dirty="0" smtClean="0"/>
              <a:t>WPS Rule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Aug 2014 comment </a:t>
            </a:r>
            <a:r>
              <a:rPr lang="en-US" dirty="0"/>
              <a:t>period </a:t>
            </a:r>
            <a:r>
              <a:rPr lang="en-US" dirty="0" smtClean="0"/>
              <a:t>closed</a:t>
            </a:r>
          </a:p>
          <a:p>
            <a:endParaRPr lang="en-US" dirty="0"/>
          </a:p>
          <a:p>
            <a:r>
              <a:rPr lang="en-US" dirty="0" smtClean="0"/>
              <a:t>Nov 3, 2015 final rule </a:t>
            </a:r>
            <a:r>
              <a:rPr lang="en-US" dirty="0" err="1" smtClean="0"/>
              <a:t>publised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Jan 1, 2016 effective date</a:t>
            </a:r>
          </a:p>
          <a:p>
            <a:endParaRPr lang="en-US" dirty="0"/>
          </a:p>
          <a:p>
            <a:r>
              <a:rPr lang="en-US" dirty="0" smtClean="0"/>
              <a:t>Jan 1, 2018 fully </a:t>
            </a:r>
            <a:r>
              <a:rPr lang="en-US" dirty="0"/>
              <a:t>effective date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7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103 Ag Weed</a:t>
            </a:r>
          </a:p>
          <a:p>
            <a:r>
              <a:rPr lang="en-US" dirty="0" smtClean="0"/>
              <a:t>106 Forest</a:t>
            </a:r>
          </a:p>
          <a:p>
            <a:r>
              <a:rPr lang="en-US" dirty="0" smtClean="0"/>
              <a:t>107 Rangeland</a:t>
            </a:r>
          </a:p>
          <a:p>
            <a:r>
              <a:rPr lang="en-US" dirty="0" smtClean="0"/>
              <a:t>108 Aquatic</a:t>
            </a:r>
          </a:p>
          <a:p>
            <a:r>
              <a:rPr lang="en-US" dirty="0" smtClean="0"/>
              <a:t>109 Industrial Right of Way</a:t>
            </a:r>
          </a:p>
          <a:p>
            <a:r>
              <a:rPr lang="en-US" dirty="0" smtClean="0"/>
              <a:t>206 Turf</a:t>
            </a:r>
          </a:p>
          <a:p>
            <a:r>
              <a:rPr lang="en-US" dirty="0" smtClean="0"/>
              <a:t>401 Private applicator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EPA Proposed C&amp;T Rule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40 CFR 171 Under FIFRA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657599"/>
          </a:xfrm>
        </p:spPr>
        <p:txBody>
          <a:bodyPr/>
          <a:lstStyle/>
          <a:p>
            <a:r>
              <a:rPr lang="en-US" dirty="0" smtClean="0"/>
              <a:t>New certification &amp; training (C&amp;T) rule would likely require CDA law &amp; rule change by 2018</a:t>
            </a:r>
          </a:p>
          <a:p>
            <a:endParaRPr lang="en-US" dirty="0"/>
          </a:p>
          <a:p>
            <a:r>
              <a:rPr lang="en-US" dirty="0"/>
              <a:t>Increased </a:t>
            </a:r>
            <a:r>
              <a:rPr lang="en-US" dirty="0" smtClean="0"/>
              <a:t>RUP applicator supervision </a:t>
            </a:r>
            <a:r>
              <a:rPr lang="en-US" dirty="0"/>
              <a:t>&amp; </a:t>
            </a:r>
            <a:r>
              <a:rPr lang="en-US" dirty="0" smtClean="0"/>
              <a:t>oversight</a:t>
            </a:r>
          </a:p>
        </p:txBody>
      </p:sp>
    </p:spTree>
    <p:extLst>
      <p:ext uri="{BB962C8B-B14F-4D97-AF65-F5344CB8AC3E}">
        <p14:creationId xmlns:p14="http://schemas.microsoft.com/office/powerpoint/2010/main" val="266673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C&amp;T Rule Highlights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CECs for license renewal</a:t>
            </a:r>
          </a:p>
          <a:p>
            <a:endParaRPr lang="en-US" dirty="0"/>
          </a:p>
          <a:p>
            <a:r>
              <a:rPr lang="en-US" dirty="0" smtClean="0"/>
              <a:t>50% or more of CECs in last 18 months before renewal</a:t>
            </a:r>
          </a:p>
          <a:p>
            <a:endParaRPr lang="en-US" dirty="0"/>
          </a:p>
          <a:p>
            <a:r>
              <a:rPr lang="en-US" dirty="0" smtClean="0"/>
              <a:t>New high risk applicator categories</a:t>
            </a:r>
          </a:p>
          <a:p>
            <a:endParaRPr lang="en-US" dirty="0"/>
          </a:p>
          <a:p>
            <a:r>
              <a:rPr lang="en-US" dirty="0" smtClean="0"/>
              <a:t>Increased exam oversight</a:t>
            </a:r>
          </a:p>
        </p:txBody>
      </p:sp>
    </p:spTree>
    <p:extLst>
      <p:ext uri="{BB962C8B-B14F-4D97-AF65-F5344CB8AC3E}">
        <p14:creationId xmlns:p14="http://schemas.microsoft.com/office/powerpoint/2010/main" val="135940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C&amp;T Rule Highlights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en-US" dirty="0"/>
              <a:t>Increased tech training </a:t>
            </a:r>
            <a:r>
              <a:rPr lang="en-US" dirty="0" smtClean="0"/>
              <a:t>requirements</a:t>
            </a:r>
          </a:p>
          <a:p>
            <a:endParaRPr lang="en-US" dirty="0"/>
          </a:p>
          <a:p>
            <a:r>
              <a:rPr lang="en-US" dirty="0" smtClean="0"/>
              <a:t>18 </a:t>
            </a:r>
            <a:r>
              <a:rPr lang="en-US" dirty="0"/>
              <a:t>year minimum age for </a:t>
            </a:r>
            <a:r>
              <a:rPr lang="en-US" dirty="0" smtClean="0"/>
              <a:t>applicators</a:t>
            </a:r>
          </a:p>
          <a:p>
            <a:endParaRPr lang="en-US" dirty="0"/>
          </a:p>
          <a:p>
            <a:r>
              <a:rPr lang="en-US" dirty="0" smtClean="0"/>
              <a:t>Stricter records requirements</a:t>
            </a:r>
          </a:p>
          <a:p>
            <a:endParaRPr lang="en-US" dirty="0"/>
          </a:p>
          <a:p>
            <a:r>
              <a:rPr lang="en-US" dirty="0" smtClean="0"/>
              <a:t>Reciprocal licenses tightened up</a:t>
            </a:r>
          </a:p>
          <a:p>
            <a:endParaRPr lang="en-US" dirty="0"/>
          </a:p>
          <a:p>
            <a:r>
              <a:rPr lang="en-US" dirty="0" smtClean="0"/>
              <a:t>Private applicators:  exam security &amp; license categories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CDA </a:t>
            </a:r>
            <a:r>
              <a:rPr lang="en-US" dirty="0" err="1" smtClean="0"/>
              <a:t>Elicense</a:t>
            </a:r>
            <a:r>
              <a:rPr lang="en-US" dirty="0" smtClean="0"/>
              <a:t>:  </a:t>
            </a:r>
            <a:r>
              <a:rPr lang="en-US" dirty="0" err="1" smtClean="0"/>
              <a:t>AgLicense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On-line </a:t>
            </a:r>
            <a:r>
              <a:rPr lang="en-US" dirty="0"/>
              <a:t>licensure, renewal, account 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Pesticide products &amp; PSR have migrated</a:t>
            </a:r>
          </a:p>
          <a:p>
            <a:pPr lvl="1"/>
            <a:r>
              <a:rPr lang="en-US" dirty="0" smtClean="0"/>
              <a:t>PSR will be accessible to commercial applicators online</a:t>
            </a:r>
          </a:p>
          <a:p>
            <a:r>
              <a:rPr lang="en-US" dirty="0" smtClean="0"/>
              <a:t>Pesticide applicators to migrate fall 2015</a:t>
            </a:r>
          </a:p>
          <a:p>
            <a:pPr lvl="1"/>
            <a:r>
              <a:rPr lang="en-US" dirty="0" smtClean="0"/>
              <a:t>Online renewal notices</a:t>
            </a:r>
            <a:endParaRPr lang="en-US" dirty="0"/>
          </a:p>
          <a:p>
            <a:r>
              <a:rPr lang="en-US" dirty="0" smtClean="0"/>
              <a:t>CEC</a:t>
            </a:r>
          </a:p>
          <a:p>
            <a:pPr lvl="1"/>
            <a:r>
              <a:rPr lang="en-US" dirty="0" smtClean="0"/>
              <a:t>On-line course submission</a:t>
            </a:r>
          </a:p>
          <a:p>
            <a:pPr lvl="1"/>
            <a:r>
              <a:rPr lang="en-US" dirty="0" smtClean="0"/>
              <a:t>ID cards – bar coded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CDA Moved May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305 </a:t>
            </a:r>
            <a:r>
              <a:rPr lang="en-US" dirty="0"/>
              <a:t>Interlocken Pkwy, Broomfield, CO </a:t>
            </a:r>
            <a:r>
              <a:rPr lang="en-US" dirty="0" smtClean="0"/>
              <a:t>80021</a:t>
            </a:r>
          </a:p>
          <a:p>
            <a:pPr lvl="1"/>
            <a:endParaRPr lang="en-US" dirty="0"/>
          </a:p>
          <a:p>
            <a:r>
              <a:rPr lang="en-US" dirty="0" smtClean="0"/>
              <a:t>Old location</a:t>
            </a:r>
          </a:p>
          <a:p>
            <a:pPr lvl="1"/>
            <a:r>
              <a:rPr lang="en-US" dirty="0" smtClean="0"/>
              <a:t>Kipling St, Lakewood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2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Current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Drones &amp; ag aviation</a:t>
            </a:r>
          </a:p>
          <a:p>
            <a:r>
              <a:rPr lang="en-US" dirty="0" smtClean="0"/>
              <a:t>PERC devices</a:t>
            </a:r>
          </a:p>
          <a:p>
            <a:r>
              <a:rPr lang="en-US" dirty="0" smtClean="0"/>
              <a:t>WDO inspection requirements from FHA and VA</a:t>
            </a:r>
          </a:p>
          <a:p>
            <a:r>
              <a:rPr lang="en-US" dirty="0" smtClean="0"/>
              <a:t>Pesticides and marijuana, hemp</a:t>
            </a:r>
          </a:p>
          <a:p>
            <a:r>
              <a:rPr lang="en-US" dirty="0" smtClean="0"/>
              <a:t>EAB &amp; ornamental applicators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38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Jonathan Handy</a:t>
            </a:r>
          </a:p>
          <a:p>
            <a:pPr marL="0" indent="0" algn="ctr">
              <a:buNone/>
            </a:pPr>
            <a:r>
              <a:rPr lang="en-US" dirty="0" smtClean="0"/>
              <a:t>Colorado Department of Agriculture</a:t>
            </a:r>
          </a:p>
          <a:p>
            <a:pPr marL="0" indent="0" algn="ctr">
              <a:buNone/>
            </a:pPr>
            <a:r>
              <a:rPr lang="en-US" dirty="0" smtClean="0"/>
              <a:t>Pesticide Applicator Program Coordinator</a:t>
            </a:r>
          </a:p>
          <a:p>
            <a:pPr marL="0" indent="0" algn="ctr">
              <a:buNone/>
            </a:pPr>
            <a:r>
              <a:rPr lang="en-US" dirty="0" smtClean="0"/>
              <a:t>305 Interlocken Parkway</a:t>
            </a:r>
          </a:p>
          <a:p>
            <a:pPr marL="0" indent="0" algn="ctr">
              <a:buNone/>
            </a:pPr>
            <a:r>
              <a:rPr lang="en-US" dirty="0" smtClean="0"/>
              <a:t>Broomfield, CO 80021</a:t>
            </a:r>
          </a:p>
          <a:p>
            <a:pPr marL="0" indent="0" algn="ctr">
              <a:buNone/>
            </a:pPr>
            <a:r>
              <a:rPr lang="en-US" dirty="0" smtClean="0"/>
              <a:t>303-869-9063</a:t>
            </a:r>
          </a:p>
          <a:p>
            <a:pPr marL="0" indent="0" algn="ctr">
              <a:buNone/>
            </a:pPr>
            <a:r>
              <a:rPr lang="en-US" dirty="0" smtClean="0"/>
              <a:t>jonathan.handy@state.co.us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9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1143000"/>
          </a:xfrm>
        </p:spPr>
        <p:txBody>
          <a:bodyPr/>
          <a:lstStyle/>
          <a:p>
            <a:r>
              <a:rPr lang="en-US" dirty="0" smtClean="0"/>
              <a:t>Pollinator Protection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32090"/>
            <a:ext cx="7390431" cy="5321110"/>
          </a:xfrm>
        </p:spPr>
      </p:pic>
    </p:spTree>
    <p:extLst>
      <p:ext uri="{BB962C8B-B14F-4D97-AF65-F5344CB8AC3E}">
        <p14:creationId xmlns:p14="http://schemas.microsoft.com/office/powerpoint/2010/main" val="39002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048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143000"/>
            <a:ext cx="8229600" cy="4530725"/>
          </a:xfrm>
        </p:spPr>
        <p:txBody>
          <a:bodyPr/>
          <a:lstStyle/>
          <a:p>
            <a:r>
              <a:rPr lang="en-US" dirty="0" smtClean="0"/>
              <a:t>2006 N America &amp; Europe:  colony collapse disorder (CCD)</a:t>
            </a:r>
          </a:p>
          <a:p>
            <a:endParaRPr lang="en-US" dirty="0" smtClean="0"/>
          </a:p>
          <a:p>
            <a:r>
              <a:rPr lang="en-US" dirty="0" smtClean="0"/>
              <a:t>2008 Colorado: beekeeper complaints</a:t>
            </a:r>
          </a:p>
          <a:p>
            <a:endParaRPr lang="en-US" dirty="0" smtClean="0"/>
          </a:p>
          <a:p>
            <a:r>
              <a:rPr lang="en-US" dirty="0" smtClean="0"/>
              <a:t>2013 Oregon: </a:t>
            </a:r>
            <a:r>
              <a:rPr lang="en-US" dirty="0" err="1" smtClean="0"/>
              <a:t>dinotefuran</a:t>
            </a:r>
            <a:r>
              <a:rPr lang="en-US" dirty="0" smtClean="0"/>
              <a:t> bee kill</a:t>
            </a:r>
          </a:p>
          <a:p>
            <a:endParaRPr lang="en-US" dirty="0" smtClean="0"/>
          </a:p>
          <a:p>
            <a:r>
              <a:rPr lang="en-US" dirty="0" smtClean="0"/>
              <a:t>2013 EPA: pollinator </a:t>
            </a:r>
            <a:r>
              <a:rPr lang="en-US" dirty="0"/>
              <a:t>p</a:t>
            </a:r>
            <a:r>
              <a:rPr lang="en-US" dirty="0" smtClean="0"/>
              <a:t>rotection on certain neonicotinoid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Public Applicator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State agency, county</a:t>
            </a:r>
            <a:r>
              <a:rPr lang="en-US" dirty="0"/>
              <a:t>, </a:t>
            </a:r>
            <a:r>
              <a:rPr lang="en-US" dirty="0" smtClean="0"/>
              <a:t>municipality, local government entity applying pesticides</a:t>
            </a:r>
          </a:p>
          <a:p>
            <a:r>
              <a:rPr lang="en-US" dirty="0" smtClean="0"/>
              <a:t>RUPs – must register</a:t>
            </a:r>
          </a:p>
          <a:p>
            <a:r>
              <a:rPr lang="en-US" dirty="0" smtClean="0"/>
              <a:t>GUPs only – may register</a:t>
            </a:r>
          </a:p>
          <a:p>
            <a:r>
              <a:rPr lang="en-US" dirty="0" smtClean="0"/>
              <a:t>One+ QS in categories applied in</a:t>
            </a:r>
          </a:p>
          <a:p>
            <a:r>
              <a:rPr lang="en-US" dirty="0" smtClean="0"/>
              <a:t>QS &amp; CO links required</a:t>
            </a:r>
          </a:p>
          <a:p>
            <a:r>
              <a:rPr lang="en-US" dirty="0" smtClean="0"/>
              <a:t>$50/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New:  public GUP applicator personnel must be trained in core pesticide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67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Neonicotinoids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Neuro-active insecticides</a:t>
            </a:r>
          </a:p>
          <a:p>
            <a:endParaRPr lang="en-US" dirty="0"/>
          </a:p>
          <a:p>
            <a:r>
              <a:rPr lang="en-US" dirty="0" smtClean="0"/>
              <a:t>Similar to nicotine</a:t>
            </a:r>
          </a:p>
          <a:p>
            <a:endParaRPr lang="en-US" dirty="0"/>
          </a:p>
          <a:p>
            <a:r>
              <a:rPr lang="en-US" dirty="0" smtClean="0"/>
              <a:t>Developed in 1980s &amp; 1990s</a:t>
            </a:r>
          </a:p>
          <a:p>
            <a:endParaRPr lang="en-US" dirty="0"/>
          </a:p>
          <a:p>
            <a:r>
              <a:rPr lang="en-US" dirty="0" smtClean="0"/>
              <a:t>Affected active ingredients:  </a:t>
            </a:r>
            <a:r>
              <a:rPr lang="en-US" dirty="0" err="1" smtClean="0"/>
              <a:t>clothianidin</a:t>
            </a:r>
            <a:r>
              <a:rPr lang="en-US" dirty="0" smtClean="0"/>
              <a:t>, </a:t>
            </a:r>
            <a:r>
              <a:rPr lang="en-US" dirty="0" err="1" smtClean="0"/>
              <a:t>dinotefuran</a:t>
            </a:r>
            <a:r>
              <a:rPr lang="en-US" dirty="0" smtClean="0"/>
              <a:t>, </a:t>
            </a:r>
            <a:r>
              <a:rPr lang="en-US" dirty="0" err="1" smtClean="0"/>
              <a:t>imidacloprid</a:t>
            </a:r>
            <a:r>
              <a:rPr lang="en-US" dirty="0" smtClean="0"/>
              <a:t>, </a:t>
            </a:r>
            <a:r>
              <a:rPr lang="en-US" dirty="0" err="1" smtClean="0"/>
              <a:t>thiamethoxam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handy\Desktop\bee-label-info-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For crops under contracted pollination services</a:t>
            </a:r>
          </a:p>
          <a:p>
            <a:endParaRPr lang="en-US" dirty="0"/>
          </a:p>
          <a:p>
            <a:r>
              <a:rPr lang="en-US" dirty="0" smtClean="0"/>
              <a:t>2. For food crops and commercially grown ornamentals not under contract for pollination services but are attractive to pollinators</a:t>
            </a:r>
          </a:p>
          <a:p>
            <a:endParaRPr lang="en-US" dirty="0"/>
          </a:p>
          <a:p>
            <a:r>
              <a:rPr lang="en-US" dirty="0" smtClean="0"/>
              <a:t>3. Non-agricultural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for Non-Ag Products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 not apply [product] while bees are foraging.  Do not apply [product] to plants that are flowering.  Only apply after all petals have fallen off.</a:t>
            </a:r>
          </a:p>
          <a:p>
            <a:endParaRPr lang="en-US" dirty="0" smtClean="0"/>
          </a:p>
          <a:p>
            <a:r>
              <a:rPr lang="en-US" dirty="0" smtClean="0"/>
              <a:t>More restrictive label language takes precedence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for Non-Ag Products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Foraging = actively visiting bees</a:t>
            </a:r>
          </a:p>
          <a:p>
            <a:endParaRPr lang="en-US" dirty="0" smtClean="0"/>
          </a:p>
          <a:p>
            <a:r>
              <a:rPr lang="en-US" dirty="0" smtClean="0"/>
              <a:t>“In the area” depends on weather, equipment, application method</a:t>
            </a:r>
          </a:p>
          <a:p>
            <a:endParaRPr lang="en-US" dirty="0"/>
          </a:p>
          <a:p>
            <a:r>
              <a:rPr lang="en-US" dirty="0" smtClean="0"/>
              <a:t>After petals have fallen = pre-bloom or flowering is complete to extent bees are no longer foraging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9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for Non-Ag Products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to turf &amp; ornamentals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When flowering plants with blooms are in the area being treated...</a:t>
            </a:r>
          </a:p>
          <a:p>
            <a:pPr lvl="1"/>
            <a:endParaRPr lang="en-US" sz="3200" dirty="0" smtClean="0"/>
          </a:p>
          <a:p>
            <a:pPr lvl="2"/>
            <a:r>
              <a:rPr lang="en-US" sz="3200" dirty="0"/>
              <a:t>P</a:t>
            </a:r>
            <a:r>
              <a:rPr lang="en-US" sz="3200" dirty="0" smtClean="0"/>
              <a:t>roduct may not contact blooms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58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00"/>
            <a:ext cx="8077200" cy="762000"/>
          </a:xfrm>
        </p:spPr>
        <p:txBody>
          <a:bodyPr/>
          <a:lstStyle/>
          <a:p>
            <a:r>
              <a:rPr lang="en-US" dirty="0" smtClean="0"/>
              <a:t>AAPCO, ASPCRO &amp;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30725"/>
          </a:xfrm>
        </p:spPr>
        <p:txBody>
          <a:bodyPr/>
          <a:lstStyle/>
          <a:p>
            <a:r>
              <a:rPr lang="en-US" dirty="0" smtClean="0"/>
              <a:t>Association of American Pest Control Officials (AAPCO)</a:t>
            </a:r>
          </a:p>
          <a:p>
            <a:endParaRPr lang="en-US" dirty="0" smtClean="0"/>
          </a:p>
          <a:p>
            <a:r>
              <a:rPr lang="en-US" dirty="0" smtClean="0"/>
              <a:t>State FIFRA Issues, Research and Evaluation Group (SFIREG)</a:t>
            </a:r>
          </a:p>
          <a:p>
            <a:endParaRPr lang="en-US" dirty="0" smtClean="0"/>
          </a:p>
          <a:p>
            <a:r>
              <a:rPr lang="en-US" dirty="0" smtClean="0"/>
              <a:t>Association of Structural Pest Control Regulatory Officials (ASPCRO)</a:t>
            </a:r>
          </a:p>
          <a:p>
            <a:endParaRPr lang="en-US" dirty="0" smtClean="0"/>
          </a:p>
          <a:p>
            <a:r>
              <a:rPr lang="en-US" dirty="0" smtClean="0"/>
              <a:t>State Lead Agency (SLA)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2014: Guidance for SLAs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 smtClean="0"/>
              <a:t>Agricultural (AAPCO &amp; SFIREG)</a:t>
            </a:r>
          </a:p>
          <a:p>
            <a:endParaRPr lang="en-US" dirty="0" smtClean="0"/>
          </a:p>
          <a:p>
            <a:r>
              <a:rPr lang="en-US" dirty="0" smtClean="0"/>
              <a:t>Non-ag (ASPCRO)</a:t>
            </a:r>
          </a:p>
          <a:p>
            <a:endParaRPr lang="en-US" dirty="0"/>
          </a:p>
          <a:p>
            <a:r>
              <a:rPr lang="en-US" dirty="0" smtClean="0"/>
              <a:t>Label box is advisory; more restrictive label language takes precedence</a:t>
            </a:r>
          </a:p>
          <a:p>
            <a:endParaRPr lang="en-US" dirty="0"/>
          </a:p>
          <a:p>
            <a:r>
              <a:rPr lang="en-US" dirty="0" smtClean="0"/>
              <a:t>EPA agreement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Pollinator Protection…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284953" cy="5122696"/>
          </a:xfrm>
        </p:spPr>
      </p:pic>
    </p:spTree>
    <p:extLst>
      <p:ext uri="{BB962C8B-B14F-4D97-AF65-F5344CB8AC3E}">
        <p14:creationId xmlns:p14="http://schemas.microsoft.com/office/powerpoint/2010/main" val="22856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MP3s, PRs &amp; Dockets…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r>
              <a:rPr lang="en-US" dirty="0" smtClean="0"/>
              <a:t>Managed pollinator protection plan (MP3)</a:t>
            </a:r>
          </a:p>
          <a:p>
            <a:endParaRPr lang="en-US" dirty="0"/>
          </a:p>
          <a:p>
            <a:r>
              <a:rPr lang="en-US" dirty="0" smtClean="0"/>
              <a:t>EPA pesticide registration notice (PR Notice) = policy notice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ocket = documents made available by an agency for public viewing, often for rule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Applicators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Qualified supervisor (more knowledge – exams; experience)</a:t>
            </a:r>
          </a:p>
          <a:p>
            <a:r>
              <a:rPr lang="en-US" dirty="0" smtClean="0"/>
              <a:t>Certified operator (exams; no 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Technician (training)</a:t>
            </a:r>
          </a:p>
          <a:p>
            <a:r>
              <a:rPr lang="en-US" dirty="0" smtClean="0"/>
              <a:t>Handler (WPS – Ag establishment)</a:t>
            </a:r>
          </a:p>
          <a:p>
            <a:r>
              <a:rPr lang="en-US" dirty="0"/>
              <a:t>P</a:t>
            </a:r>
            <a:r>
              <a:rPr lang="en-US" dirty="0" smtClean="0"/>
              <a:t>ublic applicator employee applying GUPs</a:t>
            </a:r>
          </a:p>
          <a:p>
            <a:r>
              <a:rPr lang="en-US" dirty="0" smtClean="0"/>
              <a:t>Citizen applying GUPs – follow label</a:t>
            </a:r>
          </a:p>
          <a:p>
            <a:r>
              <a:rPr lang="en-US" dirty="0" smtClean="0"/>
              <a:t>Federal employees &amp; </a:t>
            </a:r>
            <a:r>
              <a:rPr lang="en-US" dirty="0"/>
              <a:t>I</a:t>
            </a:r>
            <a:r>
              <a:rPr lang="en-US" dirty="0" smtClean="0"/>
              <a:t>ndian reservations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9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2014-15 Presidential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ational pollinator health strategy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Public/private partnerships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Agency cooperation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Research &amp;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 and Improve Pollinator Habitat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56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 smtClean="0"/>
              <a:t>2015 EPA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30725"/>
          </a:xfrm>
        </p:spPr>
        <p:txBody>
          <a:bodyPr/>
          <a:lstStyle/>
          <a:p>
            <a:r>
              <a:rPr lang="en-US" dirty="0" smtClean="0"/>
              <a:t>Major focus</a:t>
            </a:r>
          </a:p>
          <a:p>
            <a:pPr lvl="1"/>
            <a:r>
              <a:rPr lang="en-US" dirty="0" smtClean="0"/>
              <a:t>Labels for acutely toxic pesticide products</a:t>
            </a:r>
          </a:p>
          <a:p>
            <a:pPr lvl="1"/>
            <a:r>
              <a:rPr lang="en-US" dirty="0" smtClean="0"/>
              <a:t>Support for state MP3s</a:t>
            </a:r>
          </a:p>
          <a:p>
            <a:r>
              <a:rPr lang="en-US" dirty="0" smtClean="0"/>
              <a:t>Noted</a:t>
            </a:r>
          </a:p>
          <a:p>
            <a:pPr lvl="1"/>
            <a:r>
              <a:rPr lang="en-US" dirty="0" smtClean="0"/>
              <a:t>Managed &amp; wild bees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neonic</a:t>
            </a:r>
            <a:r>
              <a:rPr lang="en-US" dirty="0" smtClean="0"/>
              <a:t> acutely toxic pesticides</a:t>
            </a:r>
          </a:p>
          <a:p>
            <a:pPr lvl="1"/>
            <a:r>
              <a:rPr lang="en-US" dirty="0" smtClean="0"/>
              <a:t>Chronically toxic pesticides</a:t>
            </a:r>
          </a:p>
          <a:p>
            <a:pPr lvl="1"/>
            <a:r>
              <a:rPr lang="en-US" dirty="0" smtClean="0"/>
              <a:t>Public-private partnerships</a:t>
            </a:r>
          </a:p>
          <a:p>
            <a:pPr lvl="1"/>
            <a:r>
              <a:rPr lang="en-US" dirty="0" smtClean="0"/>
              <a:t>Reversing pollinator losses</a:t>
            </a:r>
            <a:endParaRPr lang="en-US" dirty="0"/>
          </a:p>
          <a:p>
            <a:r>
              <a:rPr lang="en-US" dirty="0" smtClean="0"/>
              <a:t>Comment period closed Aug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2015 EPA Proposal</a:t>
            </a:r>
            <a:br>
              <a:rPr lang="en-US" dirty="0" smtClean="0"/>
            </a:br>
            <a:r>
              <a:rPr lang="en-US" dirty="0" smtClean="0"/>
              <a:t>SFIREG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dirty="0" smtClean="0"/>
              <a:t>Support for scenario-specific language</a:t>
            </a:r>
          </a:p>
          <a:p>
            <a:r>
              <a:rPr lang="en-US" dirty="0" smtClean="0"/>
              <a:t>Bloom &amp; site definitions</a:t>
            </a:r>
          </a:p>
          <a:p>
            <a:r>
              <a:rPr lang="en-US" dirty="0" smtClean="0"/>
              <a:t>Residual time to 25% mortality (RT25) less than eight hours – blueberries, alfalfa, etc.</a:t>
            </a:r>
          </a:p>
          <a:p>
            <a:r>
              <a:rPr lang="en-US" dirty="0" smtClean="0"/>
              <a:t>Environmental hazard section of label</a:t>
            </a:r>
          </a:p>
          <a:p>
            <a:r>
              <a:rPr lang="en-US" dirty="0" smtClean="0"/>
              <a:t>Chronically toxic pesticides</a:t>
            </a:r>
          </a:p>
          <a:p>
            <a:r>
              <a:rPr lang="en-US" dirty="0" smtClean="0"/>
              <a:t>Producer-beekeeper cooperation</a:t>
            </a:r>
          </a:p>
          <a:p>
            <a:r>
              <a:rPr lang="en-US" dirty="0" smtClean="0"/>
              <a:t>MP3s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Cooperative Efforts &amp;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429000"/>
          </a:xfrm>
        </p:spPr>
        <p:txBody>
          <a:bodyPr/>
          <a:lstStyle/>
          <a:p>
            <a:r>
              <a:rPr lang="en-US" dirty="0" smtClean="0"/>
              <a:t>Beekeepers, Ag &amp; Non-ag Industry, States &amp; Associations, Citizens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Pollinator </a:t>
            </a:r>
            <a:r>
              <a:rPr lang="en-US" dirty="0"/>
              <a:t>p</a:t>
            </a:r>
            <a:r>
              <a:rPr lang="en-US" sz="2800" dirty="0" smtClean="0"/>
              <a:t>rotection </a:t>
            </a:r>
            <a:r>
              <a:rPr lang="en-US" dirty="0" smtClean="0"/>
              <a:t>p</a:t>
            </a:r>
            <a:r>
              <a:rPr lang="en-US" sz="2800" dirty="0" smtClean="0"/>
              <a:t>lans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Label language options, based on </a:t>
            </a:r>
            <a:r>
              <a:rPr lang="en-US" dirty="0" err="1" smtClean="0"/>
              <a:t>neonic</a:t>
            </a:r>
            <a:r>
              <a:rPr lang="en-US" dirty="0" smtClean="0"/>
              <a:t> labels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Work groups – state, regional, national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Hurdle:  state laws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3920"/>
          </a:xfrm>
        </p:spPr>
        <p:txBody>
          <a:bodyPr/>
          <a:lstStyle/>
          <a:p>
            <a:r>
              <a:rPr lang="en-US" dirty="0" smtClean="0"/>
              <a:t>Flexible MP3s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733800"/>
          </a:xfrm>
        </p:spPr>
        <p:txBody>
          <a:bodyPr/>
          <a:lstStyle/>
          <a:p>
            <a:r>
              <a:rPr lang="en-US" dirty="0" smtClean="0"/>
              <a:t>Stakeholder involvement</a:t>
            </a:r>
          </a:p>
          <a:p>
            <a:endParaRPr lang="en-US" dirty="0"/>
          </a:p>
          <a:p>
            <a:r>
              <a:rPr lang="en-US" dirty="0" smtClean="0"/>
              <a:t>Plan managed &amp; tailored for state circumstances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ne label size can’t fit all</a:t>
            </a:r>
          </a:p>
          <a:p>
            <a:pPr lvl="1"/>
            <a:r>
              <a:rPr lang="en-US" dirty="0" smtClean="0"/>
              <a:t>Site specific</a:t>
            </a:r>
          </a:p>
          <a:p>
            <a:pPr lvl="1"/>
            <a:r>
              <a:rPr lang="en-US" dirty="0" smtClean="0"/>
              <a:t>Crop specific</a:t>
            </a:r>
          </a:p>
        </p:txBody>
      </p:sp>
    </p:spTree>
    <p:extLst>
      <p:ext uri="{BB962C8B-B14F-4D97-AF65-F5344CB8AC3E}">
        <p14:creationId xmlns:p14="http://schemas.microsoft.com/office/powerpoint/2010/main" val="918327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MP3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production is central, but...</a:t>
            </a:r>
          </a:p>
          <a:p>
            <a:endParaRPr lang="en-US" dirty="0"/>
          </a:p>
          <a:p>
            <a:r>
              <a:rPr lang="en-US" dirty="0" smtClean="0"/>
              <a:t>Plan covers pollinators in general</a:t>
            </a:r>
          </a:p>
          <a:p>
            <a:endParaRPr lang="en-US" dirty="0"/>
          </a:p>
          <a:p>
            <a:r>
              <a:rPr lang="en-US" dirty="0" smtClean="0"/>
              <a:t>Wild &amp; managed bees</a:t>
            </a:r>
          </a:p>
          <a:p>
            <a:endParaRPr lang="en-US" dirty="0"/>
          </a:p>
          <a:p>
            <a:r>
              <a:rPr lang="en-US" dirty="0" smtClean="0"/>
              <a:t>Hobbyists &amp; commercial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4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MP3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3986349"/>
          </a:xfrm>
        </p:spPr>
        <p:txBody>
          <a:bodyPr/>
          <a:lstStyle/>
          <a:p>
            <a:r>
              <a:rPr lang="en-US" sz="3600" dirty="0" smtClean="0"/>
              <a:t>Science-based</a:t>
            </a:r>
          </a:p>
          <a:p>
            <a:endParaRPr lang="en-US" sz="3600" dirty="0"/>
          </a:p>
          <a:p>
            <a:r>
              <a:rPr lang="en-US" sz="3600" dirty="0" smtClean="0"/>
              <a:t>Advisory &amp; required elements</a:t>
            </a:r>
          </a:p>
          <a:p>
            <a:endParaRPr lang="en-US" sz="3600" dirty="0" smtClean="0"/>
          </a:p>
          <a:p>
            <a:r>
              <a:rPr lang="en-US" sz="3600" dirty="0" smtClean="0"/>
              <a:t>Communication </a:t>
            </a:r>
            <a:r>
              <a:rPr lang="en-US" sz="3600" dirty="0"/>
              <a:t>is key</a:t>
            </a:r>
          </a:p>
          <a:p>
            <a:pPr lvl="1"/>
            <a:r>
              <a:rPr lang="en-US" dirty="0"/>
              <a:t>Grower</a:t>
            </a:r>
          </a:p>
          <a:p>
            <a:pPr lvl="1"/>
            <a:r>
              <a:rPr lang="en-US" dirty="0" smtClean="0"/>
              <a:t>Beekeeper</a:t>
            </a:r>
            <a:endParaRPr lang="en-US" dirty="0"/>
          </a:p>
          <a:p>
            <a:pPr lvl="1"/>
            <a:r>
              <a:rPr lang="en-US" dirty="0"/>
              <a:t>Pesticide </a:t>
            </a:r>
            <a:r>
              <a:rPr lang="en-US" dirty="0" smtClean="0"/>
              <a:t>applicator</a:t>
            </a:r>
          </a:p>
        </p:txBody>
      </p:sp>
    </p:spTree>
    <p:extLst>
      <p:ext uri="{BB962C8B-B14F-4D97-AF65-F5344CB8AC3E}">
        <p14:creationId xmlns:p14="http://schemas.microsoft.com/office/powerpoint/2010/main" val="3134762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MP3 Highlights</a:t>
            </a:r>
            <a:br>
              <a:rPr lang="en-US" dirty="0" smtClean="0"/>
            </a:br>
            <a:r>
              <a:rPr lang="en-US" dirty="0" smtClean="0"/>
              <a:t>Beekeeper Role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3581400"/>
          </a:xfrm>
        </p:spPr>
        <p:txBody>
          <a:bodyPr/>
          <a:lstStyle/>
          <a:p>
            <a:r>
              <a:rPr lang="en-US" sz="3600" dirty="0" smtClean="0"/>
              <a:t>Communicate: register hive site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Driftwatch</a:t>
            </a:r>
            <a:r>
              <a:rPr lang="en-US" dirty="0" smtClean="0"/>
              <a:t> or apiary program</a:t>
            </a:r>
          </a:p>
          <a:p>
            <a:endParaRPr lang="en-US" sz="3600" dirty="0" smtClean="0"/>
          </a:p>
          <a:p>
            <a:pPr marL="342900" lvl="1" indent="-342900">
              <a:buClr>
                <a:schemeClr val="hlink"/>
              </a:buClr>
            </a:pPr>
            <a:r>
              <a:rPr lang="en-US" sz="3600" dirty="0"/>
              <a:t>Protect </a:t>
            </a:r>
            <a:r>
              <a:rPr lang="en-US" sz="3600" dirty="0" smtClean="0"/>
              <a:t>hives </a:t>
            </a:r>
            <a:r>
              <a:rPr lang="en-US" sz="3600" dirty="0"/>
              <a:t>during necessary applications to sites in </a:t>
            </a:r>
            <a:r>
              <a:rPr lang="en-US" sz="3600" dirty="0" smtClean="0"/>
              <a:t>bloom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067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MP3 Highlights</a:t>
            </a:r>
            <a:br>
              <a:rPr lang="en-US" dirty="0" smtClean="0"/>
            </a:br>
            <a:r>
              <a:rPr lang="en-US" dirty="0" smtClean="0"/>
              <a:t>Applicator &amp; Producer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505200"/>
          </a:xfrm>
        </p:spPr>
        <p:txBody>
          <a:bodyPr/>
          <a:lstStyle/>
          <a:p>
            <a:r>
              <a:rPr lang="en-US" dirty="0" smtClean="0"/>
              <a:t>Communicate: use </a:t>
            </a:r>
            <a:r>
              <a:rPr lang="en-US" dirty="0" err="1" smtClean="0"/>
              <a:t>Driftwatch</a:t>
            </a:r>
            <a:r>
              <a:rPr lang="en-US" dirty="0" smtClean="0"/>
              <a:t> or apiary program</a:t>
            </a:r>
          </a:p>
          <a:p>
            <a:endParaRPr lang="en-US" dirty="0"/>
          </a:p>
          <a:p>
            <a:r>
              <a:rPr lang="en-US" dirty="0" smtClean="0"/>
              <a:t>Notify beekeepers prior to application</a:t>
            </a:r>
          </a:p>
          <a:p>
            <a:endParaRPr lang="en-US" dirty="0"/>
          </a:p>
          <a:p>
            <a:r>
              <a:rPr lang="en-US" dirty="0"/>
              <a:t>Spray early or </a:t>
            </a:r>
            <a:r>
              <a:rPr lang="en-US" dirty="0" smtClean="0"/>
              <a:t>late</a:t>
            </a:r>
          </a:p>
          <a:p>
            <a:endParaRPr lang="en-US" dirty="0"/>
          </a:p>
          <a:p>
            <a:r>
              <a:rPr lang="en-US" dirty="0" smtClean="0"/>
              <a:t>Spray at a low temperature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Current Plans &amp; Workgroups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r>
              <a:rPr lang="en-US" sz="3600" dirty="0" smtClean="0"/>
              <a:t>Several states have in place now</a:t>
            </a:r>
          </a:p>
          <a:p>
            <a:pPr lvl="1"/>
            <a:r>
              <a:rPr lang="en-US" dirty="0" smtClean="0"/>
              <a:t>Colorado has a plan</a:t>
            </a:r>
          </a:p>
          <a:p>
            <a:pPr lvl="1"/>
            <a:r>
              <a:rPr lang="en-US" dirty="0" smtClean="0"/>
              <a:t>MP3s</a:t>
            </a:r>
          </a:p>
          <a:p>
            <a:pPr lvl="1"/>
            <a:r>
              <a:rPr lang="en-US" dirty="0" smtClean="0"/>
              <a:t>Pollinator workgroups</a:t>
            </a:r>
          </a:p>
          <a:p>
            <a:pPr lvl="1"/>
            <a:r>
              <a:rPr lang="en-US" dirty="0" smtClean="0"/>
              <a:t>Best management practices (BMPs)</a:t>
            </a:r>
          </a:p>
          <a:p>
            <a:pPr marL="57150" indent="0">
              <a:buNone/>
            </a:pPr>
            <a:endParaRPr lang="en-US" dirty="0"/>
          </a:p>
          <a:p>
            <a:pPr marL="685800" indent="-571500"/>
            <a:r>
              <a:rPr lang="en-US" sz="3600" dirty="0" smtClean="0"/>
              <a:t>States without plans may be left only with what label language would allow </a:t>
            </a:r>
          </a:p>
          <a:p>
            <a:pPr lvl="1"/>
            <a:r>
              <a:rPr lang="en-US" dirty="0" smtClean="0"/>
              <a:t>Label language may restrict allowed applications to very specific parameters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2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 2014-15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(79 occurrences)</a:t>
            </a:r>
          </a:p>
          <a:p>
            <a:r>
              <a:rPr lang="en-US" dirty="0" smtClean="0"/>
              <a:t>Storage (71)</a:t>
            </a:r>
          </a:p>
          <a:p>
            <a:r>
              <a:rPr lang="en-US" dirty="0" smtClean="0"/>
              <a:t>Equipment (65)</a:t>
            </a:r>
          </a:p>
          <a:p>
            <a:r>
              <a:rPr lang="en-US" dirty="0" smtClean="0"/>
              <a:t>Posting (34)</a:t>
            </a:r>
          </a:p>
          <a:p>
            <a:r>
              <a:rPr lang="en-US" dirty="0" smtClean="0"/>
              <a:t>Technician training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3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MP3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CDA Internet site</a:t>
            </a:r>
          </a:p>
          <a:p>
            <a:pPr lvl="1"/>
            <a:r>
              <a:rPr lang="en-US" dirty="0" smtClean="0">
                <a:hlinkClick r:id="rId2"/>
              </a:rPr>
              <a:t>www.colorado.gov/agplants/pesticides</a:t>
            </a:r>
            <a:endParaRPr lang="en-US" dirty="0" smtClean="0"/>
          </a:p>
          <a:p>
            <a:pPr lvl="1"/>
            <a:r>
              <a:rPr lang="en-US" dirty="0"/>
              <a:t>Colorado Pollinator </a:t>
            </a:r>
            <a:r>
              <a:rPr lang="en-US" dirty="0" smtClean="0"/>
              <a:t>Workgroup</a:t>
            </a:r>
          </a:p>
          <a:p>
            <a:pPr lvl="1"/>
            <a:r>
              <a:rPr lang="en-US" dirty="0" smtClean="0">
                <a:effectLst/>
                <a:hlinkClick r:id="rId3"/>
              </a:rPr>
              <a:t>Operational </a:t>
            </a:r>
            <a:r>
              <a:rPr lang="en-US" dirty="0">
                <a:effectLst/>
                <a:hlinkClick r:id="rId3"/>
              </a:rPr>
              <a:t>Guidelines to Avoid Pesticide Related Bee Kills for Aerial Applicators and </a:t>
            </a:r>
            <a:r>
              <a:rPr lang="en-US" dirty="0" smtClean="0">
                <a:effectLst/>
                <a:hlinkClick r:id="rId3"/>
              </a:rPr>
              <a:t>Beekeepers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217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Pollinator Protection:</a:t>
            </a:r>
            <a:br>
              <a:rPr lang="en-US" dirty="0" smtClean="0"/>
            </a:br>
            <a:r>
              <a:rPr lang="en-US" dirty="0" smtClean="0"/>
              <a:t>Looking Forward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75100"/>
          </a:xfrm>
        </p:spPr>
        <p:txBody>
          <a:bodyPr/>
          <a:lstStyle/>
          <a:p>
            <a:r>
              <a:rPr lang="en-US" sz="2800" dirty="0" smtClean="0"/>
              <a:t>Applicator training &amp; guidance on </a:t>
            </a:r>
            <a:r>
              <a:rPr lang="en-US" sz="2800" dirty="0" err="1" smtClean="0"/>
              <a:t>neonic</a:t>
            </a:r>
            <a:r>
              <a:rPr lang="en-US" sz="2800" dirty="0" smtClean="0"/>
              <a:t> use (AAPCO &amp; ASPCRO)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r>
              <a:rPr lang="en-US" sz="2800" dirty="0" smtClean="0"/>
              <a:t>Inclusion of pollinator protection language on all classes of pesticides acutely toxic to bees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r>
              <a:rPr lang="en-US" sz="2800" dirty="0" smtClean="0"/>
              <a:t>CDA contact:  John Scott (303) 869-9056 &amp; </a:t>
            </a:r>
            <a:r>
              <a:rPr lang="en-US" sz="2800" dirty="0">
                <a:effectLst/>
              </a:rPr>
              <a:t>johnw.scott@state.co.us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196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01000" cy="1627909"/>
          </a:xfrm>
        </p:spPr>
        <p:txBody>
          <a:bodyPr/>
          <a:lstStyle/>
          <a:p>
            <a:r>
              <a:rPr lang="en-US" dirty="0" smtClean="0"/>
              <a:t>Pesticide Applicator’s Act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(PAA)</a:t>
            </a:r>
            <a:br>
              <a:rPr lang="en-US" dirty="0" smtClean="0"/>
            </a:br>
            <a:r>
              <a:rPr lang="en-US" dirty="0" smtClean="0"/>
              <a:t>35-10 CRS</a:t>
            </a:r>
            <a:endParaRPr lang="en-US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68934"/>
              </p:ext>
            </p:extLst>
          </p:nvPr>
        </p:nvGraphicFramePr>
        <p:xfrm>
          <a:off x="457200" y="16002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" name="Clip" r:id="rId3" imgW="1832400" imgH="1832400" progId="MS_ClipArt_Gallery.5">
                  <p:embed/>
                </p:oleObj>
              </mc:Choice>
              <mc:Fallback>
                <p:oleObj name="Clip" r:id="rId3" imgW="1832400" imgH="1832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3" name="Picture 7" descr="C:\Users\jscott\AppData\Local\Microsoft\Windows\Temporary Internet Files\Content.IE5\KUFLGVMA\MC9003893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785187" cy="27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32004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2"/>
                </a:solidFill>
              </a:rPr>
              <a:t> PAA renewed 2015</a:t>
            </a:r>
          </a:p>
          <a:p>
            <a:pPr marL="114300">
              <a:lnSpc>
                <a:spcPct val="90000"/>
              </a:lnSpc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114300">
              <a:lnSpc>
                <a:spcPct val="90000"/>
              </a:lnSpc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5715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2"/>
                </a:solidFill>
              </a:rPr>
              <a:t> Sunset 2023</a:t>
            </a:r>
            <a:endParaRPr lang="en-US" sz="4000" dirty="0">
              <a:solidFill>
                <a:schemeClr val="tx2"/>
              </a:solidFill>
            </a:endParaRPr>
          </a:p>
          <a:p>
            <a:pPr marL="114300">
              <a:lnSpc>
                <a:spcPct val="9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931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idx="1"/>
          </p:nvPr>
        </p:nvSpPr>
        <p:spPr>
          <a:xfrm>
            <a:off x="-18803" y="609600"/>
            <a:ext cx="9144000" cy="6019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Sunset stakeholders &amp; facilitators</a:t>
            </a: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/>
              <a:t>DORA &amp; Legislature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/>
              <a:t>Industry &amp; CDA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/>
              <a:t>Citizens</a:t>
            </a:r>
            <a:endParaRPr lang="en-US" sz="2800" b="1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dirty="0" smtClean="0"/>
              <a:t>All sat at the table &amp; contributed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dirty="0" smtClean="0"/>
              <a:t>--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dirty="0" smtClean="0"/>
              <a:t>Legislature &amp; Governor:  </a:t>
            </a:r>
            <a:r>
              <a:rPr lang="en-US" dirty="0"/>
              <a:t>Immediate decision </a:t>
            </a:r>
            <a:r>
              <a:rPr lang="en-US" dirty="0" smtClean="0"/>
              <a:t>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Major Sunset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interest &amp; </a:t>
            </a:r>
            <a:r>
              <a:rPr lang="en-US" dirty="0" smtClean="0"/>
              <a:t>safety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east restrictive regulation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Economic </a:t>
            </a:r>
            <a:r>
              <a:rPr lang="en-US" dirty="0" smtClean="0"/>
              <a:t>impact of regulation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Agency </a:t>
            </a:r>
            <a:r>
              <a:rPr lang="en-US" dirty="0"/>
              <a:t>public </a:t>
            </a:r>
            <a:r>
              <a:rPr lang="en-US" dirty="0" smtClean="0"/>
              <a:t>service, efficiency &amp;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New Law?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is unchanged</a:t>
            </a:r>
          </a:p>
          <a:p>
            <a:endParaRPr lang="en-US" dirty="0"/>
          </a:p>
          <a:p>
            <a:r>
              <a:rPr lang="en-US" dirty="0" smtClean="0"/>
              <a:t>Private applicator records must be kept two years, to harmonize with federal requirements (35-10-111)</a:t>
            </a:r>
          </a:p>
          <a:p>
            <a:endParaRPr lang="en-US" dirty="0"/>
          </a:p>
          <a:p>
            <a:r>
              <a:rPr lang="en-US" dirty="0" smtClean="0"/>
              <a:t>Renewal applications must be received, not post-marked by due date, to facilitate </a:t>
            </a:r>
            <a:r>
              <a:rPr lang="en-US" dirty="0" err="1" smtClean="0"/>
              <a:t>elicensing</a:t>
            </a:r>
            <a:r>
              <a:rPr lang="en-US" dirty="0" smtClean="0"/>
              <a:t> (107 &amp; 116)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7003</TotalTime>
  <Words>1481</Words>
  <Application>Microsoft Office PowerPoint</Application>
  <PresentationFormat>On-screen Show (4:3)</PresentationFormat>
  <Paragraphs>339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Balance</vt:lpstr>
      <vt:lpstr>Clip</vt:lpstr>
      <vt:lpstr>PowerPoint Presentation</vt:lpstr>
      <vt:lpstr>Weed Control Categories</vt:lpstr>
      <vt:lpstr>Public Applicator</vt:lpstr>
      <vt:lpstr>Individual Applicators</vt:lpstr>
      <vt:lpstr>Common Issues 2014-15</vt:lpstr>
      <vt:lpstr>Pesticide Applicator’s Act (PAA) 35-10 CRS</vt:lpstr>
      <vt:lpstr>PowerPoint Presentation</vt:lpstr>
      <vt:lpstr>Major Sunset Considerations</vt:lpstr>
      <vt:lpstr>What’s in the New Law? </vt:lpstr>
      <vt:lpstr>What Else is New?</vt:lpstr>
      <vt:lpstr>More PAA Changes!</vt:lpstr>
      <vt:lpstr>Finalized Enforcement Actions</vt:lpstr>
      <vt:lpstr>Proposed New Rules</vt:lpstr>
      <vt:lpstr>Proposed New Rules Core Pesticide Use Training Post-sunset PAA Requirement </vt:lpstr>
      <vt:lpstr>Core Training for Applications at Schools, Day-Cares, Hospitals</vt:lpstr>
      <vt:lpstr>Core Pesticide Use Training Options</vt:lpstr>
      <vt:lpstr>Questions?? </vt:lpstr>
      <vt:lpstr>EPA Proposed WPS Rule 40 CFR 170 Under FIFRA </vt:lpstr>
      <vt:lpstr>WPS Rule Timeline</vt:lpstr>
      <vt:lpstr>EPA Proposed C&amp;T Rule 40 CFR 171 Under FIFRA</vt:lpstr>
      <vt:lpstr>C&amp;T Rule Highlights 1</vt:lpstr>
      <vt:lpstr>C&amp;T Rule Highlights 2</vt:lpstr>
      <vt:lpstr>CDA Elicense:  AgLicense</vt:lpstr>
      <vt:lpstr>CDA Moved May 2014</vt:lpstr>
      <vt:lpstr>Other Current Topics</vt:lpstr>
      <vt:lpstr>Thank You! </vt:lpstr>
      <vt:lpstr>PowerPoint Presentation</vt:lpstr>
      <vt:lpstr>Pollinator Protection</vt:lpstr>
      <vt:lpstr>Background</vt:lpstr>
      <vt:lpstr>Neonicotinoids</vt:lpstr>
      <vt:lpstr>PowerPoint Presentation</vt:lpstr>
      <vt:lpstr>Directions for Use</vt:lpstr>
      <vt:lpstr>Required for Non-Ag Products 1</vt:lpstr>
      <vt:lpstr>Required for Non-Ag Products 2</vt:lpstr>
      <vt:lpstr>Required for Non-Ag Products 3</vt:lpstr>
      <vt:lpstr>AAPCO, ASPCRO &amp; More…</vt:lpstr>
      <vt:lpstr>2014: Guidance for SLAs</vt:lpstr>
      <vt:lpstr>Pollinator Protection…</vt:lpstr>
      <vt:lpstr>MP3s, PRs &amp; Dockets…</vt:lpstr>
      <vt:lpstr>2014-15 Presidential Initiatives</vt:lpstr>
      <vt:lpstr>2015 EPA Proposal</vt:lpstr>
      <vt:lpstr>2015 EPA Proposal SFIREG Comment</vt:lpstr>
      <vt:lpstr>Cooperative Efforts &amp; Hurdles</vt:lpstr>
      <vt:lpstr>Flexible MP3s</vt:lpstr>
      <vt:lpstr>MP3 Scope</vt:lpstr>
      <vt:lpstr>MP3 Framework</vt:lpstr>
      <vt:lpstr>MP3 Highlights Beekeeper Role</vt:lpstr>
      <vt:lpstr>MP3 Highlights Applicator &amp; Producer Roles</vt:lpstr>
      <vt:lpstr>Current Plans &amp; Workgroups</vt:lpstr>
      <vt:lpstr>Colorado’s MP3</vt:lpstr>
      <vt:lpstr>Pollinator Protection: Looking Forward </vt:lpstr>
    </vt:vector>
  </TitlesOfParts>
  <Company>CO. Dept. of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Department of Agriculture, DPI</dc:title>
  <dc:creator>John Scott</dc:creator>
  <cp:lastModifiedBy>Handy, Jonathan</cp:lastModifiedBy>
  <cp:revision>555</cp:revision>
  <cp:lastPrinted>2015-11-05T15:19:17Z</cp:lastPrinted>
  <dcterms:created xsi:type="dcterms:W3CDTF">2003-11-06T15:24:24Z</dcterms:created>
  <dcterms:modified xsi:type="dcterms:W3CDTF">2015-11-05T15:19:42Z</dcterms:modified>
</cp:coreProperties>
</file>