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78" r:id="rId3"/>
    <p:sldId id="267" r:id="rId4"/>
    <p:sldId id="274" r:id="rId5"/>
    <p:sldId id="256" r:id="rId6"/>
    <p:sldId id="277" r:id="rId7"/>
    <p:sldId id="276" r:id="rId8"/>
    <p:sldId id="263" r:id="rId9"/>
    <p:sldId id="257" r:id="rId10"/>
    <p:sldId id="259" r:id="rId11"/>
    <p:sldId id="260" r:id="rId12"/>
    <p:sldId id="262" r:id="rId13"/>
    <p:sldId id="261" r:id="rId14"/>
    <p:sldId id="264" r:id="rId15"/>
    <p:sldId id="270" r:id="rId16"/>
    <p:sldId id="279" r:id="rId17"/>
    <p:sldId id="280" r:id="rId18"/>
    <p:sldId id="281" r:id="rId19"/>
    <p:sldId id="282" r:id="rId20"/>
    <p:sldId id="283" r:id="rId21"/>
    <p:sldId id="272" r:id="rId22"/>
    <p:sldId id="286" r:id="rId23"/>
    <p:sldId id="285" r:id="rId24"/>
    <p:sldId id="268" r:id="rId25"/>
    <p:sldId id="269" r:id="rId26"/>
    <p:sldId id="271" r:id="rId27"/>
    <p:sldId id="265" r:id="rId28"/>
    <p:sldId id="28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6600"/>
    <a:srgbClr val="FF99FF"/>
    <a:srgbClr val="99FF66"/>
    <a:srgbClr val="CCCCFF"/>
    <a:srgbClr val="FF0066"/>
    <a:srgbClr val="FF99CC"/>
    <a:srgbClr val="FFE5FF"/>
    <a:srgbClr val="9999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3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84" y="138"/>
      </p:cViewPr>
      <p:guideLst>
        <p:guide orient="horz" pos="2160"/>
        <p:guide pos="379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C73391-FB04-45A5-8C91-43AEEBD8720C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D1430481-474A-4DA7-9DBF-C08246133E17}">
      <dgm:prSet phldrT="[Text]" custT="1"/>
      <dgm:spPr/>
      <dgm:t>
        <a:bodyPr/>
        <a:lstStyle/>
        <a:p>
          <a:r>
            <a:rPr lang="en-US" sz="3200" b="1" dirty="0" smtClean="0">
              <a:solidFill>
                <a:schemeClr val="bg1"/>
              </a:solidFill>
            </a:rPr>
            <a:t>Protection</a:t>
          </a:r>
          <a:endParaRPr lang="en-US" sz="3200" b="1" dirty="0">
            <a:solidFill>
              <a:schemeClr val="bg1"/>
            </a:solidFill>
          </a:endParaRPr>
        </a:p>
      </dgm:t>
    </dgm:pt>
    <dgm:pt modelId="{C002C757-1D84-47B5-94A3-39A66FE14652}" type="parTrans" cxnId="{8317B2FD-E965-41EF-9F8C-ED206AB240BC}">
      <dgm:prSet/>
      <dgm:spPr/>
      <dgm:t>
        <a:bodyPr/>
        <a:lstStyle/>
        <a:p>
          <a:endParaRPr lang="en-US"/>
        </a:p>
      </dgm:t>
    </dgm:pt>
    <dgm:pt modelId="{4451B126-2C77-432E-B884-E76F05039464}" type="sibTrans" cxnId="{8317B2FD-E965-41EF-9F8C-ED206AB240BC}">
      <dgm:prSet/>
      <dgm:spPr/>
      <dgm:t>
        <a:bodyPr/>
        <a:lstStyle/>
        <a:p>
          <a:endParaRPr lang="en-US"/>
        </a:p>
      </dgm:t>
    </dgm:pt>
    <dgm:pt modelId="{8C7D17EC-8A38-43FD-887B-3F4689675A3E}">
      <dgm:prSet phldrT="[Text]" custT="1"/>
      <dgm:spPr/>
      <dgm:t>
        <a:bodyPr/>
        <a:lstStyle/>
        <a:p>
          <a:r>
            <a:rPr lang="en-US" sz="1400" b="1" dirty="0" smtClean="0">
              <a:solidFill>
                <a:schemeClr val="bg1"/>
              </a:solidFill>
            </a:rPr>
            <a:t>Preservation</a:t>
          </a:r>
        </a:p>
        <a:p>
          <a:endParaRPr lang="en-US" sz="1400" b="1" dirty="0" smtClean="0">
            <a:solidFill>
              <a:schemeClr val="bg1"/>
            </a:solidFill>
          </a:endParaRPr>
        </a:p>
        <a:p>
          <a:r>
            <a:rPr lang="en-US" sz="1200" b="1" i="1" dirty="0" smtClean="0">
              <a:solidFill>
                <a:schemeClr val="bg1"/>
              </a:solidFill>
            </a:rPr>
            <a:t>Untouched</a:t>
          </a:r>
        </a:p>
        <a:p>
          <a:r>
            <a:rPr lang="en-US" sz="1200" b="1" dirty="0" smtClean="0">
              <a:solidFill>
                <a:schemeClr val="bg1"/>
              </a:solidFill>
            </a:rPr>
            <a:t>John Muir</a:t>
          </a:r>
        </a:p>
        <a:p>
          <a:r>
            <a:rPr lang="en-US" sz="1200" b="1" dirty="0" smtClean="0">
              <a:solidFill>
                <a:schemeClr val="bg1"/>
              </a:solidFill>
            </a:rPr>
            <a:t>National Park System</a:t>
          </a:r>
          <a:endParaRPr lang="en-US" sz="1200" b="1" dirty="0">
            <a:solidFill>
              <a:schemeClr val="bg1"/>
            </a:solidFill>
          </a:endParaRPr>
        </a:p>
      </dgm:t>
    </dgm:pt>
    <dgm:pt modelId="{936E8CC0-7C5C-4677-917D-42FDB8E8D4BC}" type="parTrans" cxnId="{C3DDBEA0-A456-4590-B9C9-5E9055C5F42D}">
      <dgm:prSet/>
      <dgm:spPr/>
      <dgm:t>
        <a:bodyPr/>
        <a:lstStyle/>
        <a:p>
          <a:endParaRPr lang="en-US"/>
        </a:p>
      </dgm:t>
    </dgm:pt>
    <dgm:pt modelId="{E798245E-382E-4A9A-9126-49BEAF6343F8}" type="sibTrans" cxnId="{C3DDBEA0-A456-4590-B9C9-5E9055C5F42D}">
      <dgm:prSet/>
      <dgm:spPr/>
      <dgm:t>
        <a:bodyPr/>
        <a:lstStyle/>
        <a:p>
          <a:endParaRPr lang="en-US"/>
        </a:p>
      </dgm:t>
    </dgm:pt>
    <dgm:pt modelId="{989A68E6-36FD-45D7-A313-0784B827FBF8}">
      <dgm:prSet phldrT="[Text]" custT="1"/>
      <dgm:spPr/>
      <dgm:t>
        <a:bodyPr/>
        <a:lstStyle/>
        <a:p>
          <a:r>
            <a:rPr lang="en-US" sz="1400" b="1" dirty="0" smtClean="0">
              <a:solidFill>
                <a:schemeClr val="bg1"/>
              </a:solidFill>
            </a:rPr>
            <a:t>Conservation</a:t>
          </a:r>
        </a:p>
        <a:p>
          <a:endParaRPr lang="en-US" sz="1400" b="1" dirty="0" smtClean="0">
            <a:solidFill>
              <a:schemeClr val="bg1"/>
            </a:solidFill>
          </a:endParaRPr>
        </a:p>
        <a:p>
          <a:r>
            <a:rPr lang="en-US" sz="1200" b="1" i="1" dirty="0" smtClean="0">
              <a:solidFill>
                <a:schemeClr val="bg1"/>
              </a:solidFill>
            </a:rPr>
            <a:t>Wise Use</a:t>
          </a:r>
        </a:p>
        <a:p>
          <a:r>
            <a:rPr lang="en-US" sz="1200" b="1" dirty="0" smtClean="0">
              <a:solidFill>
                <a:schemeClr val="bg1"/>
              </a:solidFill>
            </a:rPr>
            <a:t>Gifford Pinchot</a:t>
          </a:r>
        </a:p>
        <a:p>
          <a:r>
            <a:rPr lang="en-US" sz="1200" b="1" dirty="0" smtClean="0">
              <a:solidFill>
                <a:schemeClr val="bg1"/>
              </a:solidFill>
            </a:rPr>
            <a:t>National Forest System</a:t>
          </a:r>
          <a:endParaRPr lang="en-US" sz="1200" b="1" dirty="0">
            <a:solidFill>
              <a:schemeClr val="bg1"/>
            </a:solidFill>
          </a:endParaRPr>
        </a:p>
      </dgm:t>
    </dgm:pt>
    <dgm:pt modelId="{E440F39F-37E1-472A-9CE4-333854F3C63F}" type="sibTrans" cxnId="{9E17FD80-D9DD-4D74-A290-DEF065919703}">
      <dgm:prSet/>
      <dgm:spPr/>
      <dgm:t>
        <a:bodyPr/>
        <a:lstStyle/>
        <a:p>
          <a:endParaRPr lang="en-US"/>
        </a:p>
      </dgm:t>
    </dgm:pt>
    <dgm:pt modelId="{CF4186E0-231B-4BE0-B52E-D4B66A4F41A0}" type="parTrans" cxnId="{9E17FD80-D9DD-4D74-A290-DEF065919703}">
      <dgm:prSet/>
      <dgm:spPr/>
      <dgm:t>
        <a:bodyPr/>
        <a:lstStyle/>
        <a:p>
          <a:endParaRPr lang="en-US"/>
        </a:p>
      </dgm:t>
    </dgm:pt>
    <dgm:pt modelId="{96C08957-9292-4DA6-B21E-4521D9111676}">
      <dgm:prSet phldrT="[Text]" custT="1"/>
      <dgm:spPr/>
      <dgm:t>
        <a:bodyPr/>
        <a:lstStyle/>
        <a:p>
          <a:r>
            <a:rPr lang="en-US" sz="1400" b="1" dirty="0" smtClean="0">
              <a:solidFill>
                <a:schemeClr val="bg1"/>
              </a:solidFill>
            </a:rPr>
            <a:t>Conservation</a:t>
          </a:r>
        </a:p>
        <a:p>
          <a:endParaRPr lang="en-US" sz="1200" b="1" dirty="0" smtClean="0">
            <a:solidFill>
              <a:schemeClr val="bg1"/>
            </a:solidFill>
          </a:endParaRPr>
        </a:p>
        <a:p>
          <a:r>
            <a:rPr lang="en-US" sz="1200" b="1" dirty="0" smtClean="0">
              <a:solidFill>
                <a:schemeClr val="bg1"/>
              </a:solidFill>
            </a:rPr>
            <a:t>Bureau of Land Management</a:t>
          </a:r>
          <a:endParaRPr lang="en-US" sz="1200" b="1" dirty="0">
            <a:solidFill>
              <a:schemeClr val="bg1"/>
            </a:solidFill>
          </a:endParaRPr>
        </a:p>
      </dgm:t>
    </dgm:pt>
    <dgm:pt modelId="{EDF4CFC3-E872-4E09-9022-ACA2E1729E9B}" type="parTrans" cxnId="{57AE6049-D7C8-4CC0-BD10-51B9D9B03BA6}">
      <dgm:prSet/>
      <dgm:spPr/>
      <dgm:t>
        <a:bodyPr/>
        <a:lstStyle/>
        <a:p>
          <a:endParaRPr lang="en-US"/>
        </a:p>
      </dgm:t>
    </dgm:pt>
    <dgm:pt modelId="{3F05C016-2E8A-44D6-8483-9CF94FDC357D}" type="sibTrans" cxnId="{57AE6049-D7C8-4CC0-BD10-51B9D9B03BA6}">
      <dgm:prSet/>
      <dgm:spPr/>
      <dgm:t>
        <a:bodyPr/>
        <a:lstStyle/>
        <a:p>
          <a:endParaRPr lang="en-US"/>
        </a:p>
      </dgm:t>
    </dgm:pt>
    <dgm:pt modelId="{981CB2D0-E32A-4C58-A1EA-D718F798698A}">
      <dgm:prSet phldrT="[Text]" custT="1"/>
      <dgm:spPr/>
      <dgm:t>
        <a:bodyPr/>
        <a:lstStyle/>
        <a:p>
          <a:r>
            <a:rPr lang="en-US" sz="1400" b="1" dirty="0" smtClean="0">
              <a:solidFill>
                <a:schemeClr val="bg1"/>
              </a:solidFill>
            </a:rPr>
            <a:t>Domination</a:t>
          </a:r>
        </a:p>
        <a:p>
          <a:endParaRPr lang="en-US" sz="1400" b="1" dirty="0" smtClean="0">
            <a:solidFill>
              <a:schemeClr val="bg1"/>
            </a:solidFill>
          </a:endParaRPr>
        </a:p>
        <a:p>
          <a:r>
            <a:rPr lang="en-US" sz="1200" b="1" i="1" dirty="0" smtClean="0">
              <a:solidFill>
                <a:schemeClr val="bg1"/>
              </a:solidFill>
            </a:rPr>
            <a:t>Full Extraction</a:t>
          </a:r>
        </a:p>
        <a:p>
          <a:r>
            <a:rPr lang="en-US" sz="1200" b="1" i="1" dirty="0" smtClean="0">
              <a:solidFill>
                <a:schemeClr val="bg1"/>
              </a:solidFill>
            </a:rPr>
            <a:t>Full Use</a:t>
          </a:r>
        </a:p>
        <a:p>
          <a:r>
            <a:rPr lang="en-US" sz="1200" b="1" i="0" dirty="0" smtClean="0">
              <a:solidFill>
                <a:schemeClr val="bg1"/>
              </a:solidFill>
            </a:rPr>
            <a:t>Private Property</a:t>
          </a:r>
          <a:endParaRPr lang="en-US" sz="1200" b="1" i="0" dirty="0">
            <a:solidFill>
              <a:schemeClr val="bg1"/>
            </a:solidFill>
          </a:endParaRPr>
        </a:p>
      </dgm:t>
    </dgm:pt>
    <dgm:pt modelId="{DFCD03D7-9EFD-47D0-9A86-056F808BF8B2}" type="parTrans" cxnId="{16BEC188-160A-4F56-9399-FAF869124E30}">
      <dgm:prSet/>
      <dgm:spPr/>
      <dgm:t>
        <a:bodyPr/>
        <a:lstStyle/>
        <a:p>
          <a:endParaRPr lang="en-US"/>
        </a:p>
      </dgm:t>
    </dgm:pt>
    <dgm:pt modelId="{A45F511F-5463-45DD-85D6-8970DF8CBB8A}" type="sibTrans" cxnId="{16BEC188-160A-4F56-9399-FAF869124E30}">
      <dgm:prSet/>
      <dgm:spPr/>
      <dgm:t>
        <a:bodyPr/>
        <a:lstStyle/>
        <a:p>
          <a:endParaRPr lang="en-US"/>
        </a:p>
      </dgm:t>
    </dgm:pt>
    <dgm:pt modelId="{EC5AF53F-126C-4A0F-8C2D-4A7DEA6E7CFC}">
      <dgm:prSet phldrT="[Text]"/>
      <dgm:spPr/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Take</a:t>
          </a:r>
          <a:endParaRPr lang="en-US" b="1" dirty="0">
            <a:solidFill>
              <a:schemeClr val="bg1"/>
            </a:solidFill>
          </a:endParaRPr>
        </a:p>
      </dgm:t>
    </dgm:pt>
    <dgm:pt modelId="{2D61F3C3-5190-4836-B037-42EDE6A7015C}" type="parTrans" cxnId="{DCD9ECA7-A625-456A-9528-315ABD6FF1E6}">
      <dgm:prSet/>
      <dgm:spPr/>
      <dgm:t>
        <a:bodyPr/>
        <a:lstStyle/>
        <a:p>
          <a:endParaRPr lang="en-US"/>
        </a:p>
      </dgm:t>
    </dgm:pt>
    <dgm:pt modelId="{22DA3B26-8216-42A4-9B9A-CF0B43D2BB54}" type="sibTrans" cxnId="{DCD9ECA7-A625-456A-9528-315ABD6FF1E6}">
      <dgm:prSet/>
      <dgm:spPr/>
      <dgm:t>
        <a:bodyPr/>
        <a:lstStyle/>
        <a:p>
          <a:endParaRPr lang="en-US"/>
        </a:p>
      </dgm:t>
    </dgm:pt>
    <dgm:pt modelId="{DB1F6DA2-AE83-46DF-A455-2FC0449D3F3C}">
      <dgm:prSet phldrT="[Text]"/>
      <dgm:spPr/>
      <dgm:t>
        <a:bodyPr/>
        <a:lstStyle/>
        <a:p>
          <a:endParaRPr lang="en-US"/>
        </a:p>
      </dgm:t>
    </dgm:pt>
    <dgm:pt modelId="{294F513D-FA38-484C-A1B4-4A947B895724}" type="parTrans" cxnId="{8025EB4F-B28B-47FC-B4A1-7CC0AFBDF731}">
      <dgm:prSet/>
      <dgm:spPr/>
      <dgm:t>
        <a:bodyPr/>
        <a:lstStyle/>
        <a:p>
          <a:endParaRPr lang="en-US"/>
        </a:p>
      </dgm:t>
    </dgm:pt>
    <dgm:pt modelId="{407B6D21-44A7-426E-B6C3-59351CBDFF11}" type="sibTrans" cxnId="{8025EB4F-B28B-47FC-B4A1-7CC0AFBDF731}">
      <dgm:prSet/>
      <dgm:spPr/>
      <dgm:t>
        <a:bodyPr/>
        <a:lstStyle/>
        <a:p>
          <a:endParaRPr lang="en-US"/>
        </a:p>
      </dgm:t>
    </dgm:pt>
    <dgm:pt modelId="{8607B7A8-BBAB-4588-94BB-E148C0D0E57F}" type="pres">
      <dgm:prSet presAssocID="{0AC73391-FB04-45A5-8C91-43AEEBD8720C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13878FC3-E648-4BFA-9C1E-40DC6B97C9B1}" type="pres">
      <dgm:prSet presAssocID="{D1430481-474A-4DA7-9DBF-C08246133E17}" presName="Parent" presStyleLbl="node0" presStyleIdx="0" presStyleCnt="1" custScaleX="120156" custScaleY="123388" custLinFactNeighborX="-3381" custLinFactNeighborY="-5035">
        <dgm:presLayoutVars>
          <dgm:chMax val="5"/>
          <dgm:chPref val="5"/>
        </dgm:presLayoutVars>
      </dgm:prSet>
      <dgm:spPr/>
      <dgm:t>
        <a:bodyPr/>
        <a:lstStyle/>
        <a:p>
          <a:endParaRPr lang="en-US"/>
        </a:p>
      </dgm:t>
    </dgm:pt>
    <dgm:pt modelId="{4D46CFBD-A2A8-4C08-9275-BA91B155A496}" type="pres">
      <dgm:prSet presAssocID="{D1430481-474A-4DA7-9DBF-C08246133E17}" presName="Accent2" presStyleLbl="node1" presStyleIdx="0" presStyleCnt="19" custLinFactNeighborX="38005" custLinFactNeighborY="42008"/>
      <dgm:spPr/>
    </dgm:pt>
    <dgm:pt modelId="{4534FAD9-20EF-4A08-A987-E1A6983A2D26}" type="pres">
      <dgm:prSet presAssocID="{D1430481-474A-4DA7-9DBF-C08246133E17}" presName="Accent3" presStyleLbl="node1" presStyleIdx="1" presStyleCnt="19"/>
      <dgm:spPr/>
    </dgm:pt>
    <dgm:pt modelId="{E3148194-F68F-4496-A59B-FE6357D3CBFE}" type="pres">
      <dgm:prSet presAssocID="{D1430481-474A-4DA7-9DBF-C08246133E17}" presName="Accent4" presStyleLbl="node1" presStyleIdx="2" presStyleCnt="19"/>
      <dgm:spPr/>
    </dgm:pt>
    <dgm:pt modelId="{957A59D2-2468-4F56-97FB-30ACE85118D3}" type="pres">
      <dgm:prSet presAssocID="{D1430481-474A-4DA7-9DBF-C08246133E17}" presName="Accent5" presStyleLbl="node1" presStyleIdx="3" presStyleCnt="19"/>
      <dgm:spPr/>
    </dgm:pt>
    <dgm:pt modelId="{B082D17C-31E4-4BEF-8A11-FC420AF23EED}" type="pres">
      <dgm:prSet presAssocID="{D1430481-474A-4DA7-9DBF-C08246133E17}" presName="Accent6" presStyleLbl="node1" presStyleIdx="4" presStyleCnt="19" custScaleY="92058" custLinFactX="103158" custLinFactNeighborX="200000" custLinFactNeighborY="72160"/>
      <dgm:spPr/>
    </dgm:pt>
    <dgm:pt modelId="{D659F5B0-A075-4507-954F-144B58DE9817}" type="pres">
      <dgm:prSet presAssocID="{989A68E6-36FD-45D7-A313-0784B827FBF8}" presName="Child1" presStyleLbl="node1" presStyleIdx="5" presStyleCnt="19" custScaleX="127295" custScaleY="121143" custLinFactNeighborX="28827" custLinFactNeighborY="-5677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7BA18180-B703-44D5-8C65-6E86C346853A}" type="pres">
      <dgm:prSet presAssocID="{989A68E6-36FD-45D7-A313-0784B827FBF8}" presName="Accent7" presStyleCnt="0"/>
      <dgm:spPr/>
    </dgm:pt>
    <dgm:pt modelId="{4A2B941A-DB5F-405D-8665-632BAEB7FA13}" type="pres">
      <dgm:prSet presAssocID="{989A68E6-36FD-45D7-A313-0784B827FBF8}" presName="AccentHold1" presStyleLbl="node1" presStyleIdx="6" presStyleCnt="19" custLinFactX="-400000" custLinFactY="-38749" custLinFactNeighborX="-482806" custLinFactNeighborY="-100000"/>
      <dgm:spPr/>
    </dgm:pt>
    <dgm:pt modelId="{D21DA56C-E77F-4A1A-81E1-A3A08C3E7DC6}" type="pres">
      <dgm:prSet presAssocID="{989A68E6-36FD-45D7-A313-0784B827FBF8}" presName="Accent8" presStyleCnt="0"/>
      <dgm:spPr/>
    </dgm:pt>
    <dgm:pt modelId="{7A63DC36-F5B9-4398-9020-2C93DA1AB148}" type="pres">
      <dgm:prSet presAssocID="{989A68E6-36FD-45D7-A313-0784B827FBF8}" presName="AccentHold2" presStyleLbl="node1" presStyleIdx="7" presStyleCnt="19" custLinFactX="200000" custLinFactY="-200000" custLinFactNeighborX="218113" custLinFactNeighborY="-247200"/>
      <dgm:spPr/>
    </dgm:pt>
    <dgm:pt modelId="{FB3CC019-4550-466D-92D5-B85284C38DCC}" type="pres">
      <dgm:prSet presAssocID="{8C7D17EC-8A38-43FD-887B-3F4689675A3E}" presName="Child2" presStyleLbl="node1" presStyleIdx="8" presStyleCnt="19" custScaleX="124316" custScaleY="119964" custLinFactX="-1175" custLinFactNeighborX="-100000" custLinFactNeighborY="960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17E2E201-D69B-4641-8D9E-5150B9CFD96F}" type="pres">
      <dgm:prSet presAssocID="{8C7D17EC-8A38-43FD-887B-3F4689675A3E}" presName="Accent9" presStyleCnt="0"/>
      <dgm:spPr/>
    </dgm:pt>
    <dgm:pt modelId="{B301313D-6ACC-4854-B1AE-E9F0B00638BC}" type="pres">
      <dgm:prSet presAssocID="{8C7D17EC-8A38-43FD-887B-3F4689675A3E}" presName="AccentHold1" presStyleLbl="node1" presStyleIdx="9" presStyleCnt="19" custLinFactY="200000" custLinFactNeighborX="-70529" custLinFactNeighborY="235323"/>
      <dgm:spPr/>
    </dgm:pt>
    <dgm:pt modelId="{DF508A6B-8A85-4D2A-B11A-20273292909D}" type="pres">
      <dgm:prSet presAssocID="{8C7D17EC-8A38-43FD-887B-3F4689675A3E}" presName="Accent10" presStyleCnt="0"/>
      <dgm:spPr/>
    </dgm:pt>
    <dgm:pt modelId="{0CA7C53B-81E1-4EAD-922A-96CA0E09A6D8}" type="pres">
      <dgm:prSet presAssocID="{8C7D17EC-8A38-43FD-887B-3F4689675A3E}" presName="AccentHold2" presStyleLbl="node1" presStyleIdx="10" presStyleCnt="19"/>
      <dgm:spPr/>
    </dgm:pt>
    <dgm:pt modelId="{C2912ED6-CD16-4CE2-8B8D-24FA49726FF7}" type="pres">
      <dgm:prSet presAssocID="{8C7D17EC-8A38-43FD-887B-3F4689675A3E}" presName="Accent11" presStyleCnt="0"/>
      <dgm:spPr/>
    </dgm:pt>
    <dgm:pt modelId="{C9709D19-E170-478E-A906-EEE14B8CBE20}" type="pres">
      <dgm:prSet presAssocID="{8C7D17EC-8A38-43FD-887B-3F4689675A3E}" presName="AccentHold3" presStyleLbl="node1" presStyleIdx="11" presStyleCnt="19"/>
      <dgm:spPr/>
    </dgm:pt>
    <dgm:pt modelId="{E69353B4-19EE-40F9-BDC8-69C469A5317F}" type="pres">
      <dgm:prSet presAssocID="{981CB2D0-E32A-4C58-A1EA-D718F798698A}" presName="Child3" presStyleLbl="node1" presStyleIdx="12" presStyleCnt="19" custScaleX="131812" custScaleY="131459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953D76A4-B7B9-4CA8-BF26-B9386EC51182}" type="pres">
      <dgm:prSet presAssocID="{981CB2D0-E32A-4C58-A1EA-D718F798698A}" presName="Accent12" presStyleCnt="0"/>
      <dgm:spPr/>
    </dgm:pt>
    <dgm:pt modelId="{D4F5ED6F-C057-4D32-AC06-B839715C232E}" type="pres">
      <dgm:prSet presAssocID="{981CB2D0-E32A-4C58-A1EA-D718F798698A}" presName="AccentHold1" presStyleLbl="node1" presStyleIdx="13" presStyleCnt="19"/>
      <dgm:spPr/>
    </dgm:pt>
    <dgm:pt modelId="{0EFCFDA9-C1EB-448A-8862-533AD0B197FB}" type="pres">
      <dgm:prSet presAssocID="{EC5AF53F-126C-4A0F-8C2D-4A7DEA6E7CFC}" presName="Child4" presStyleLbl="node1" presStyleIdx="14" presStyleCnt="19" custScaleX="39914" custScaleY="36029" custLinFactNeighborX="-36757" custLinFactNeighborY="-51338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BF232A0B-3DD3-462D-83B3-C790BE313373}" type="pres">
      <dgm:prSet presAssocID="{EC5AF53F-126C-4A0F-8C2D-4A7DEA6E7CFC}" presName="Accent13" presStyleCnt="0"/>
      <dgm:spPr/>
    </dgm:pt>
    <dgm:pt modelId="{E851F9E4-5122-480F-B1E1-431051DDEFF0}" type="pres">
      <dgm:prSet presAssocID="{EC5AF53F-126C-4A0F-8C2D-4A7DEA6E7CFC}" presName="AccentHold1" presStyleLbl="node1" presStyleIdx="15" presStyleCnt="19"/>
      <dgm:spPr/>
    </dgm:pt>
    <dgm:pt modelId="{D1D2BE18-729E-4019-B407-35D9C7CC9F99}" type="pres">
      <dgm:prSet presAssocID="{96C08957-9292-4DA6-B21E-4521D9111676}" presName="Child5" presStyleLbl="node1" presStyleIdx="16" presStyleCnt="19" custScaleX="115765" custScaleY="106610" custLinFactX="-100000" custLinFactY="100000" custLinFactNeighborX="-119806" custLinFactNeighborY="12201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C6B40803-1BDE-4139-8328-98E96727A890}" type="pres">
      <dgm:prSet presAssocID="{96C08957-9292-4DA6-B21E-4521D9111676}" presName="Accent15" presStyleCnt="0"/>
      <dgm:spPr/>
    </dgm:pt>
    <dgm:pt modelId="{14710206-2E9A-4093-8E2D-027E04E7F3A5}" type="pres">
      <dgm:prSet presAssocID="{96C08957-9292-4DA6-B21E-4521D9111676}" presName="AccentHold2" presStyleLbl="node1" presStyleIdx="17" presStyleCnt="19" custFlipVert="1" custScaleX="137662" custScaleY="135716" custLinFactX="33267" custLinFactY="-100000" custLinFactNeighborX="100000" custLinFactNeighborY="-161203"/>
      <dgm:spPr/>
    </dgm:pt>
    <dgm:pt modelId="{8CB1578C-D33F-4E6A-9090-0F4D464B3B1A}" type="pres">
      <dgm:prSet presAssocID="{96C08957-9292-4DA6-B21E-4521D9111676}" presName="Accent16" presStyleCnt="0"/>
      <dgm:spPr/>
    </dgm:pt>
    <dgm:pt modelId="{DA79A909-4B0F-4D42-A36A-52282A814A39}" type="pres">
      <dgm:prSet presAssocID="{96C08957-9292-4DA6-B21E-4521D9111676}" presName="AccentHold3" presStyleLbl="node1" presStyleIdx="18" presStyleCnt="19"/>
      <dgm:spPr/>
    </dgm:pt>
  </dgm:ptLst>
  <dgm:cxnLst>
    <dgm:cxn modelId="{9E17FD80-D9DD-4D74-A290-DEF065919703}" srcId="{D1430481-474A-4DA7-9DBF-C08246133E17}" destId="{989A68E6-36FD-45D7-A313-0784B827FBF8}" srcOrd="0" destOrd="0" parTransId="{CF4186E0-231B-4BE0-B52E-D4B66A4F41A0}" sibTransId="{E440F39F-37E1-472A-9CE4-333854F3C63F}"/>
    <dgm:cxn modelId="{012D1A2C-B939-4710-8344-A25BB1424181}" type="presOf" srcId="{D1430481-474A-4DA7-9DBF-C08246133E17}" destId="{13878FC3-E648-4BFA-9C1E-40DC6B97C9B1}" srcOrd="0" destOrd="0" presId="urn:microsoft.com/office/officeart/2009/3/layout/CircleRelationship"/>
    <dgm:cxn modelId="{355E9FB8-7748-4CF3-AF23-D11F1279316E}" type="presOf" srcId="{981CB2D0-E32A-4C58-A1EA-D718F798698A}" destId="{E69353B4-19EE-40F9-BDC8-69C469A5317F}" srcOrd="0" destOrd="0" presId="urn:microsoft.com/office/officeart/2009/3/layout/CircleRelationship"/>
    <dgm:cxn modelId="{DCD9ECA7-A625-456A-9528-315ABD6FF1E6}" srcId="{D1430481-474A-4DA7-9DBF-C08246133E17}" destId="{EC5AF53F-126C-4A0F-8C2D-4A7DEA6E7CFC}" srcOrd="3" destOrd="0" parTransId="{2D61F3C3-5190-4836-B037-42EDE6A7015C}" sibTransId="{22DA3B26-8216-42A4-9B9A-CF0B43D2BB54}"/>
    <dgm:cxn modelId="{8317B2FD-E965-41EF-9F8C-ED206AB240BC}" srcId="{0AC73391-FB04-45A5-8C91-43AEEBD8720C}" destId="{D1430481-474A-4DA7-9DBF-C08246133E17}" srcOrd="0" destOrd="0" parTransId="{C002C757-1D84-47B5-94A3-39A66FE14652}" sibTransId="{4451B126-2C77-432E-B884-E76F05039464}"/>
    <dgm:cxn modelId="{4ADD0C17-C49C-4EE8-B732-B53CC2EB49C4}" type="presOf" srcId="{0AC73391-FB04-45A5-8C91-43AEEBD8720C}" destId="{8607B7A8-BBAB-4588-94BB-E148C0D0E57F}" srcOrd="0" destOrd="0" presId="urn:microsoft.com/office/officeart/2009/3/layout/CircleRelationship"/>
    <dgm:cxn modelId="{17398530-D88B-47CF-B95D-A54EA6D91606}" type="presOf" srcId="{EC5AF53F-126C-4A0F-8C2D-4A7DEA6E7CFC}" destId="{0EFCFDA9-C1EB-448A-8862-533AD0B197FB}" srcOrd="0" destOrd="0" presId="urn:microsoft.com/office/officeart/2009/3/layout/CircleRelationship"/>
    <dgm:cxn modelId="{0A53038C-B45B-4D92-8BA5-93D30AA7A956}" type="presOf" srcId="{96C08957-9292-4DA6-B21E-4521D9111676}" destId="{D1D2BE18-729E-4019-B407-35D9C7CC9F99}" srcOrd="0" destOrd="0" presId="urn:microsoft.com/office/officeart/2009/3/layout/CircleRelationship"/>
    <dgm:cxn modelId="{D30017E4-17B0-48F3-B9A1-4E4915E9BBD9}" type="presOf" srcId="{989A68E6-36FD-45D7-A313-0784B827FBF8}" destId="{D659F5B0-A075-4507-954F-144B58DE9817}" srcOrd="0" destOrd="0" presId="urn:microsoft.com/office/officeart/2009/3/layout/CircleRelationship"/>
    <dgm:cxn modelId="{8025EB4F-B28B-47FC-B4A1-7CC0AFBDF731}" srcId="{D1430481-474A-4DA7-9DBF-C08246133E17}" destId="{DB1F6DA2-AE83-46DF-A455-2FC0449D3F3C}" srcOrd="5" destOrd="0" parTransId="{294F513D-FA38-484C-A1B4-4A947B895724}" sibTransId="{407B6D21-44A7-426E-B6C3-59351CBDFF11}"/>
    <dgm:cxn modelId="{57AE6049-D7C8-4CC0-BD10-51B9D9B03BA6}" srcId="{D1430481-474A-4DA7-9DBF-C08246133E17}" destId="{96C08957-9292-4DA6-B21E-4521D9111676}" srcOrd="4" destOrd="0" parTransId="{EDF4CFC3-E872-4E09-9022-ACA2E1729E9B}" sibTransId="{3F05C016-2E8A-44D6-8483-9CF94FDC357D}"/>
    <dgm:cxn modelId="{E7C34476-9AFF-45DF-9DE0-DCA1DAEC234C}" type="presOf" srcId="{8C7D17EC-8A38-43FD-887B-3F4689675A3E}" destId="{FB3CC019-4550-466D-92D5-B85284C38DCC}" srcOrd="0" destOrd="0" presId="urn:microsoft.com/office/officeart/2009/3/layout/CircleRelationship"/>
    <dgm:cxn modelId="{16BEC188-160A-4F56-9399-FAF869124E30}" srcId="{D1430481-474A-4DA7-9DBF-C08246133E17}" destId="{981CB2D0-E32A-4C58-A1EA-D718F798698A}" srcOrd="2" destOrd="0" parTransId="{DFCD03D7-9EFD-47D0-9A86-056F808BF8B2}" sibTransId="{A45F511F-5463-45DD-85D6-8970DF8CBB8A}"/>
    <dgm:cxn modelId="{C3DDBEA0-A456-4590-B9C9-5E9055C5F42D}" srcId="{D1430481-474A-4DA7-9DBF-C08246133E17}" destId="{8C7D17EC-8A38-43FD-887B-3F4689675A3E}" srcOrd="1" destOrd="0" parTransId="{936E8CC0-7C5C-4677-917D-42FDB8E8D4BC}" sibTransId="{E798245E-382E-4A9A-9126-49BEAF6343F8}"/>
    <dgm:cxn modelId="{8F112555-C46F-4E89-9058-C79FB6772F1A}" type="presParOf" srcId="{8607B7A8-BBAB-4588-94BB-E148C0D0E57F}" destId="{13878FC3-E648-4BFA-9C1E-40DC6B97C9B1}" srcOrd="0" destOrd="0" presId="urn:microsoft.com/office/officeart/2009/3/layout/CircleRelationship"/>
    <dgm:cxn modelId="{DEC295F6-65DB-40A9-9DA1-4499CE730E6F}" type="presParOf" srcId="{8607B7A8-BBAB-4588-94BB-E148C0D0E57F}" destId="{4D46CFBD-A2A8-4C08-9275-BA91B155A496}" srcOrd="1" destOrd="0" presId="urn:microsoft.com/office/officeart/2009/3/layout/CircleRelationship"/>
    <dgm:cxn modelId="{2EB28444-8947-4B00-9C19-A167789D9DDB}" type="presParOf" srcId="{8607B7A8-BBAB-4588-94BB-E148C0D0E57F}" destId="{4534FAD9-20EF-4A08-A987-E1A6983A2D26}" srcOrd="2" destOrd="0" presId="urn:microsoft.com/office/officeart/2009/3/layout/CircleRelationship"/>
    <dgm:cxn modelId="{E749BE75-BA2A-456C-A8E0-6698896681B4}" type="presParOf" srcId="{8607B7A8-BBAB-4588-94BB-E148C0D0E57F}" destId="{E3148194-F68F-4496-A59B-FE6357D3CBFE}" srcOrd="3" destOrd="0" presId="urn:microsoft.com/office/officeart/2009/3/layout/CircleRelationship"/>
    <dgm:cxn modelId="{9CC19BC7-F114-4E22-A310-8D157E8BC0A9}" type="presParOf" srcId="{8607B7A8-BBAB-4588-94BB-E148C0D0E57F}" destId="{957A59D2-2468-4F56-97FB-30ACE85118D3}" srcOrd="4" destOrd="0" presId="urn:microsoft.com/office/officeart/2009/3/layout/CircleRelationship"/>
    <dgm:cxn modelId="{7890A088-2D3B-4297-A455-B13BC635175D}" type="presParOf" srcId="{8607B7A8-BBAB-4588-94BB-E148C0D0E57F}" destId="{B082D17C-31E4-4BEF-8A11-FC420AF23EED}" srcOrd="5" destOrd="0" presId="urn:microsoft.com/office/officeart/2009/3/layout/CircleRelationship"/>
    <dgm:cxn modelId="{93225A13-5484-4364-9C17-E0F33BD3E91D}" type="presParOf" srcId="{8607B7A8-BBAB-4588-94BB-E148C0D0E57F}" destId="{D659F5B0-A075-4507-954F-144B58DE9817}" srcOrd="6" destOrd="0" presId="urn:microsoft.com/office/officeart/2009/3/layout/CircleRelationship"/>
    <dgm:cxn modelId="{5A15B063-6AD3-4190-B5CF-A38C28F08419}" type="presParOf" srcId="{8607B7A8-BBAB-4588-94BB-E148C0D0E57F}" destId="{7BA18180-B703-44D5-8C65-6E86C346853A}" srcOrd="7" destOrd="0" presId="urn:microsoft.com/office/officeart/2009/3/layout/CircleRelationship"/>
    <dgm:cxn modelId="{AE1AA26C-F827-46A3-8D12-4121FF1BDE75}" type="presParOf" srcId="{7BA18180-B703-44D5-8C65-6E86C346853A}" destId="{4A2B941A-DB5F-405D-8665-632BAEB7FA13}" srcOrd="0" destOrd="0" presId="urn:microsoft.com/office/officeart/2009/3/layout/CircleRelationship"/>
    <dgm:cxn modelId="{4462EFAD-6DFF-4C1E-88BD-868B337B61EF}" type="presParOf" srcId="{8607B7A8-BBAB-4588-94BB-E148C0D0E57F}" destId="{D21DA56C-E77F-4A1A-81E1-A3A08C3E7DC6}" srcOrd="8" destOrd="0" presId="urn:microsoft.com/office/officeart/2009/3/layout/CircleRelationship"/>
    <dgm:cxn modelId="{8DE4C720-042E-4ACF-8B85-BEB45D39247D}" type="presParOf" srcId="{D21DA56C-E77F-4A1A-81E1-A3A08C3E7DC6}" destId="{7A63DC36-F5B9-4398-9020-2C93DA1AB148}" srcOrd="0" destOrd="0" presId="urn:microsoft.com/office/officeart/2009/3/layout/CircleRelationship"/>
    <dgm:cxn modelId="{78E6C2F3-DF78-4F0A-95FC-6AD127707A40}" type="presParOf" srcId="{8607B7A8-BBAB-4588-94BB-E148C0D0E57F}" destId="{FB3CC019-4550-466D-92D5-B85284C38DCC}" srcOrd="9" destOrd="0" presId="urn:microsoft.com/office/officeart/2009/3/layout/CircleRelationship"/>
    <dgm:cxn modelId="{D1867BF5-4830-4874-B83E-3206FD30E1EE}" type="presParOf" srcId="{8607B7A8-BBAB-4588-94BB-E148C0D0E57F}" destId="{17E2E201-D69B-4641-8D9E-5150B9CFD96F}" srcOrd="10" destOrd="0" presId="urn:microsoft.com/office/officeart/2009/3/layout/CircleRelationship"/>
    <dgm:cxn modelId="{807761FA-E867-4E8B-A597-F0715C40EFEF}" type="presParOf" srcId="{17E2E201-D69B-4641-8D9E-5150B9CFD96F}" destId="{B301313D-6ACC-4854-B1AE-E9F0B00638BC}" srcOrd="0" destOrd="0" presId="urn:microsoft.com/office/officeart/2009/3/layout/CircleRelationship"/>
    <dgm:cxn modelId="{D4EE4C1D-C3A5-42B1-9B2E-B13F28180C6B}" type="presParOf" srcId="{8607B7A8-BBAB-4588-94BB-E148C0D0E57F}" destId="{DF508A6B-8A85-4D2A-B11A-20273292909D}" srcOrd="11" destOrd="0" presId="urn:microsoft.com/office/officeart/2009/3/layout/CircleRelationship"/>
    <dgm:cxn modelId="{4704CE50-F952-433D-88D1-B13CAE3E9E43}" type="presParOf" srcId="{DF508A6B-8A85-4D2A-B11A-20273292909D}" destId="{0CA7C53B-81E1-4EAD-922A-96CA0E09A6D8}" srcOrd="0" destOrd="0" presId="urn:microsoft.com/office/officeart/2009/3/layout/CircleRelationship"/>
    <dgm:cxn modelId="{6E311F79-C9DB-475D-ABC6-85097BCC4E08}" type="presParOf" srcId="{8607B7A8-BBAB-4588-94BB-E148C0D0E57F}" destId="{C2912ED6-CD16-4CE2-8B8D-24FA49726FF7}" srcOrd="12" destOrd="0" presId="urn:microsoft.com/office/officeart/2009/3/layout/CircleRelationship"/>
    <dgm:cxn modelId="{CADD4D3A-A2F9-424D-8E92-E8705250BADA}" type="presParOf" srcId="{C2912ED6-CD16-4CE2-8B8D-24FA49726FF7}" destId="{C9709D19-E170-478E-A906-EEE14B8CBE20}" srcOrd="0" destOrd="0" presId="urn:microsoft.com/office/officeart/2009/3/layout/CircleRelationship"/>
    <dgm:cxn modelId="{A895F457-42CE-4F5B-9F81-BE5AB75C060E}" type="presParOf" srcId="{8607B7A8-BBAB-4588-94BB-E148C0D0E57F}" destId="{E69353B4-19EE-40F9-BDC8-69C469A5317F}" srcOrd="13" destOrd="0" presId="urn:microsoft.com/office/officeart/2009/3/layout/CircleRelationship"/>
    <dgm:cxn modelId="{86E3C50D-A40C-45C8-A3BA-21F5BB0F8096}" type="presParOf" srcId="{8607B7A8-BBAB-4588-94BB-E148C0D0E57F}" destId="{953D76A4-B7B9-4CA8-BF26-B9386EC51182}" srcOrd="14" destOrd="0" presId="urn:microsoft.com/office/officeart/2009/3/layout/CircleRelationship"/>
    <dgm:cxn modelId="{2CD0C92B-37ED-41AF-8794-C7098C9A7A21}" type="presParOf" srcId="{953D76A4-B7B9-4CA8-BF26-B9386EC51182}" destId="{D4F5ED6F-C057-4D32-AC06-B839715C232E}" srcOrd="0" destOrd="0" presId="urn:microsoft.com/office/officeart/2009/3/layout/CircleRelationship"/>
    <dgm:cxn modelId="{E9B7A49C-CD40-4A12-93E0-68214EE0DA3B}" type="presParOf" srcId="{8607B7A8-BBAB-4588-94BB-E148C0D0E57F}" destId="{0EFCFDA9-C1EB-448A-8862-533AD0B197FB}" srcOrd="15" destOrd="0" presId="urn:microsoft.com/office/officeart/2009/3/layout/CircleRelationship"/>
    <dgm:cxn modelId="{90A77E83-12EE-4C9D-8A13-4A53A9792A2B}" type="presParOf" srcId="{8607B7A8-BBAB-4588-94BB-E148C0D0E57F}" destId="{BF232A0B-3DD3-462D-83B3-C790BE313373}" srcOrd="16" destOrd="0" presId="urn:microsoft.com/office/officeart/2009/3/layout/CircleRelationship"/>
    <dgm:cxn modelId="{0D380F8B-4D38-4870-BE4C-737DB805FB6D}" type="presParOf" srcId="{BF232A0B-3DD3-462D-83B3-C790BE313373}" destId="{E851F9E4-5122-480F-B1E1-431051DDEFF0}" srcOrd="0" destOrd="0" presId="urn:microsoft.com/office/officeart/2009/3/layout/CircleRelationship"/>
    <dgm:cxn modelId="{5D5BAF18-263B-4D17-8936-40C4AD2569CE}" type="presParOf" srcId="{8607B7A8-BBAB-4588-94BB-E148C0D0E57F}" destId="{D1D2BE18-729E-4019-B407-35D9C7CC9F99}" srcOrd="17" destOrd="0" presId="urn:microsoft.com/office/officeart/2009/3/layout/CircleRelationship"/>
    <dgm:cxn modelId="{837608FE-5759-425D-B793-D39E0496B7B7}" type="presParOf" srcId="{8607B7A8-BBAB-4588-94BB-E148C0D0E57F}" destId="{C6B40803-1BDE-4139-8328-98E96727A890}" srcOrd="18" destOrd="0" presId="urn:microsoft.com/office/officeart/2009/3/layout/CircleRelationship"/>
    <dgm:cxn modelId="{ACBABDB3-EDBE-497C-84C0-15B9D0BA9CF1}" type="presParOf" srcId="{C6B40803-1BDE-4139-8328-98E96727A890}" destId="{14710206-2E9A-4093-8E2D-027E04E7F3A5}" srcOrd="0" destOrd="0" presId="urn:microsoft.com/office/officeart/2009/3/layout/CircleRelationship"/>
    <dgm:cxn modelId="{9C7E0FFB-689B-47CE-AF21-C05F5C292473}" type="presParOf" srcId="{8607B7A8-BBAB-4588-94BB-E148C0D0E57F}" destId="{8CB1578C-D33F-4E6A-9090-0F4D464B3B1A}" srcOrd="19" destOrd="0" presId="urn:microsoft.com/office/officeart/2009/3/layout/CircleRelationship"/>
    <dgm:cxn modelId="{C198389A-2B75-46C1-9E06-AF2E26A4D942}" type="presParOf" srcId="{8CB1578C-D33F-4E6A-9090-0F4D464B3B1A}" destId="{DA79A909-4B0F-4D42-A36A-52282A814A39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6E0C72-57D4-41D2-B75C-23EFC5C91128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88C4ECC-E8D0-4F1F-B967-5D9122E363CE}">
      <dgm:prSet phldrT="[Text]"/>
      <dgm:spPr/>
      <dgm:t>
        <a:bodyPr/>
        <a:lstStyle/>
        <a:p>
          <a:r>
            <a:rPr lang="en-US" dirty="0" smtClean="0"/>
            <a:t>Early Detection</a:t>
          </a:r>
          <a:endParaRPr lang="en-US" dirty="0"/>
        </a:p>
      </dgm:t>
    </dgm:pt>
    <dgm:pt modelId="{99E6ABF7-85EF-4085-B130-09B6D8082D84}" type="parTrans" cxnId="{9CE3DE49-BCC5-49F4-A3CF-BA15C9A53DBA}">
      <dgm:prSet/>
      <dgm:spPr/>
      <dgm:t>
        <a:bodyPr/>
        <a:lstStyle/>
        <a:p>
          <a:endParaRPr lang="en-US"/>
        </a:p>
      </dgm:t>
    </dgm:pt>
    <dgm:pt modelId="{A86162BE-FA94-42A3-8835-9E8C5E380A66}" type="sibTrans" cxnId="{9CE3DE49-BCC5-49F4-A3CF-BA15C9A53DBA}">
      <dgm:prSet/>
      <dgm:spPr/>
      <dgm:t>
        <a:bodyPr/>
        <a:lstStyle/>
        <a:p>
          <a:endParaRPr lang="en-US"/>
        </a:p>
      </dgm:t>
    </dgm:pt>
    <dgm:pt modelId="{4CB2D24E-795A-40F3-B14F-5E8EBC297CBD}">
      <dgm:prSet phldrT="[Text]"/>
      <dgm:spPr/>
      <dgm:t>
        <a:bodyPr/>
        <a:lstStyle/>
        <a:p>
          <a:r>
            <a:rPr lang="en-US" dirty="0" smtClean="0"/>
            <a:t>Early Coordination</a:t>
          </a:r>
          <a:endParaRPr lang="en-US" dirty="0"/>
        </a:p>
      </dgm:t>
    </dgm:pt>
    <dgm:pt modelId="{B462B891-C6DD-4321-BE1B-2276E211739E}" type="parTrans" cxnId="{78BB7AFD-63B8-4E41-945E-A7CD95CF5412}">
      <dgm:prSet/>
      <dgm:spPr/>
      <dgm:t>
        <a:bodyPr/>
        <a:lstStyle/>
        <a:p>
          <a:endParaRPr lang="en-US"/>
        </a:p>
      </dgm:t>
    </dgm:pt>
    <dgm:pt modelId="{9DF587D7-307D-4D15-A85B-F121A3F4E820}" type="sibTrans" cxnId="{78BB7AFD-63B8-4E41-945E-A7CD95CF5412}">
      <dgm:prSet/>
      <dgm:spPr/>
      <dgm:t>
        <a:bodyPr/>
        <a:lstStyle/>
        <a:p>
          <a:endParaRPr lang="en-US"/>
        </a:p>
      </dgm:t>
    </dgm:pt>
    <dgm:pt modelId="{ECAD35F2-7C8C-491D-92BC-DDDCC23A92A6}">
      <dgm:prSet phldrT="[Text]" custT="1"/>
      <dgm:spPr/>
      <dgm:t>
        <a:bodyPr/>
        <a:lstStyle/>
        <a:p>
          <a:r>
            <a:rPr lang="en-US" sz="2800" dirty="0" smtClean="0"/>
            <a:t>Collaborative &amp; Appropriately Rapid Response</a:t>
          </a:r>
          <a:endParaRPr lang="en-US" sz="2800" dirty="0"/>
        </a:p>
      </dgm:t>
    </dgm:pt>
    <dgm:pt modelId="{40F0A7BB-6B76-4596-A86D-889FA5B011B2}" type="parTrans" cxnId="{EAA76050-29F4-4514-8F7E-3FCB2829B9CD}">
      <dgm:prSet/>
      <dgm:spPr/>
      <dgm:t>
        <a:bodyPr/>
        <a:lstStyle/>
        <a:p>
          <a:endParaRPr lang="en-US"/>
        </a:p>
      </dgm:t>
    </dgm:pt>
    <dgm:pt modelId="{ECABDA9D-6BFA-486A-88D9-FC068E8DCEE1}" type="sibTrans" cxnId="{EAA76050-29F4-4514-8F7E-3FCB2829B9CD}">
      <dgm:prSet/>
      <dgm:spPr/>
      <dgm:t>
        <a:bodyPr/>
        <a:lstStyle/>
        <a:p>
          <a:endParaRPr lang="en-US"/>
        </a:p>
      </dgm:t>
    </dgm:pt>
    <dgm:pt modelId="{0CE7659C-B4C4-41B7-8731-E7DCB92DF713}">
      <dgm:prSet phldrT="[Text]"/>
      <dgm:spPr/>
      <dgm:t>
        <a:bodyPr/>
        <a:lstStyle/>
        <a:p>
          <a:r>
            <a:rPr lang="en-US" dirty="0" smtClean="0"/>
            <a:t>Monitor, Maintain &amp; Adapt</a:t>
          </a:r>
          <a:endParaRPr lang="en-US" dirty="0"/>
        </a:p>
      </dgm:t>
    </dgm:pt>
    <dgm:pt modelId="{5CC1BC81-B50D-4E76-A5FD-47C83CACDE0E}" type="parTrans" cxnId="{7720B6F4-F13C-4412-825C-C0C5CAD74073}">
      <dgm:prSet/>
      <dgm:spPr/>
      <dgm:t>
        <a:bodyPr/>
        <a:lstStyle/>
        <a:p>
          <a:endParaRPr lang="en-US"/>
        </a:p>
      </dgm:t>
    </dgm:pt>
    <dgm:pt modelId="{9AC8B4F2-DA53-48C2-8B94-41FCCCF13F47}" type="sibTrans" cxnId="{7720B6F4-F13C-4412-825C-C0C5CAD74073}">
      <dgm:prSet/>
      <dgm:spPr/>
      <dgm:t>
        <a:bodyPr/>
        <a:lstStyle/>
        <a:p>
          <a:endParaRPr lang="en-US"/>
        </a:p>
      </dgm:t>
    </dgm:pt>
    <dgm:pt modelId="{98F00A18-9A1E-4B08-B320-10E93360EFD3}" type="pres">
      <dgm:prSet presAssocID="{D36E0C72-57D4-41D2-B75C-23EFC5C91128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2FB274C-8EB3-4F3A-9357-B6C5E56896A6}" type="pres">
      <dgm:prSet presAssocID="{C88C4ECC-E8D0-4F1F-B967-5D9122E363CE}" presName="composite" presStyleCnt="0"/>
      <dgm:spPr/>
    </dgm:pt>
    <dgm:pt modelId="{46206B87-ED35-4B0E-B536-7B4B9E95B534}" type="pres">
      <dgm:prSet presAssocID="{C88C4ECC-E8D0-4F1F-B967-5D9122E363CE}" presName="LShape" presStyleLbl="alignNode1" presStyleIdx="0" presStyleCnt="7"/>
      <dgm:spPr/>
    </dgm:pt>
    <dgm:pt modelId="{E327873F-B73E-4D28-A082-A2D91CBFAF76}" type="pres">
      <dgm:prSet presAssocID="{C88C4ECC-E8D0-4F1F-B967-5D9122E363CE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4846BE-D0FE-41E5-ADFA-AF682EDB4303}" type="pres">
      <dgm:prSet presAssocID="{C88C4ECC-E8D0-4F1F-B967-5D9122E363CE}" presName="Triangle" presStyleLbl="alignNode1" presStyleIdx="1" presStyleCnt="7"/>
      <dgm:spPr/>
    </dgm:pt>
    <dgm:pt modelId="{8586C4C9-CA71-40DC-9492-0F0414DE1827}" type="pres">
      <dgm:prSet presAssocID="{A86162BE-FA94-42A3-8835-9E8C5E380A66}" presName="sibTrans" presStyleCnt="0"/>
      <dgm:spPr/>
    </dgm:pt>
    <dgm:pt modelId="{8377CE8E-9C2A-441F-B19B-3D0D129A3F96}" type="pres">
      <dgm:prSet presAssocID="{A86162BE-FA94-42A3-8835-9E8C5E380A66}" presName="space" presStyleCnt="0"/>
      <dgm:spPr/>
    </dgm:pt>
    <dgm:pt modelId="{5F370F52-2287-4F7B-B832-2850845CAFF2}" type="pres">
      <dgm:prSet presAssocID="{4CB2D24E-795A-40F3-B14F-5E8EBC297CBD}" presName="composite" presStyleCnt="0"/>
      <dgm:spPr/>
    </dgm:pt>
    <dgm:pt modelId="{75BE2B5E-7A78-4ED9-B020-9F75E0A3E97D}" type="pres">
      <dgm:prSet presAssocID="{4CB2D24E-795A-40F3-B14F-5E8EBC297CBD}" presName="LShape" presStyleLbl="alignNode1" presStyleIdx="2" presStyleCnt="7"/>
      <dgm:spPr/>
    </dgm:pt>
    <dgm:pt modelId="{FE178AC9-F630-40B8-ABB0-85632C22B6CB}" type="pres">
      <dgm:prSet presAssocID="{4CB2D24E-795A-40F3-B14F-5E8EBC297CBD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27B5CB-73BC-43A3-9E46-F5B21D8C421E}" type="pres">
      <dgm:prSet presAssocID="{4CB2D24E-795A-40F3-B14F-5E8EBC297CBD}" presName="Triangle" presStyleLbl="alignNode1" presStyleIdx="3" presStyleCnt="7"/>
      <dgm:spPr/>
    </dgm:pt>
    <dgm:pt modelId="{0A7D820F-06F9-4AE5-96A6-8CC1A1C3BF61}" type="pres">
      <dgm:prSet presAssocID="{9DF587D7-307D-4D15-A85B-F121A3F4E820}" presName="sibTrans" presStyleCnt="0"/>
      <dgm:spPr/>
    </dgm:pt>
    <dgm:pt modelId="{7A2B0123-AD30-4AB6-ACBF-DFA619A8F5D6}" type="pres">
      <dgm:prSet presAssocID="{9DF587D7-307D-4D15-A85B-F121A3F4E820}" presName="space" presStyleCnt="0"/>
      <dgm:spPr/>
    </dgm:pt>
    <dgm:pt modelId="{8DC7030B-7B80-48A8-97BD-B9BEDC888317}" type="pres">
      <dgm:prSet presAssocID="{ECAD35F2-7C8C-491D-92BC-DDDCC23A92A6}" presName="composite" presStyleCnt="0"/>
      <dgm:spPr/>
    </dgm:pt>
    <dgm:pt modelId="{BBB6EAF6-F760-414C-BAC0-CE377AEF376C}" type="pres">
      <dgm:prSet presAssocID="{ECAD35F2-7C8C-491D-92BC-DDDCC23A92A6}" presName="LShape" presStyleLbl="alignNode1" presStyleIdx="4" presStyleCnt="7"/>
      <dgm:spPr/>
    </dgm:pt>
    <dgm:pt modelId="{629636F6-9D4E-463F-A84E-D40496EAA997}" type="pres">
      <dgm:prSet presAssocID="{ECAD35F2-7C8C-491D-92BC-DDDCC23A92A6}" presName="ParentText" presStyleLbl="revTx" presStyleIdx="2" presStyleCnt="4" custScaleX="114932" custLinFactNeighborX="8727" custLinFactNeighborY="317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EEE0AD-23D1-4330-BBBF-B1EB980FBA0E}" type="pres">
      <dgm:prSet presAssocID="{ECAD35F2-7C8C-491D-92BC-DDDCC23A92A6}" presName="Triangle" presStyleLbl="alignNode1" presStyleIdx="5" presStyleCnt="7"/>
      <dgm:spPr/>
    </dgm:pt>
    <dgm:pt modelId="{92B6BEAE-FA40-425A-9861-E81A81BA7963}" type="pres">
      <dgm:prSet presAssocID="{ECABDA9D-6BFA-486A-88D9-FC068E8DCEE1}" presName="sibTrans" presStyleCnt="0"/>
      <dgm:spPr/>
    </dgm:pt>
    <dgm:pt modelId="{EE138FFD-93BF-4EBD-889B-EAED7191753B}" type="pres">
      <dgm:prSet presAssocID="{ECABDA9D-6BFA-486A-88D9-FC068E8DCEE1}" presName="space" presStyleCnt="0"/>
      <dgm:spPr/>
    </dgm:pt>
    <dgm:pt modelId="{AB175034-8276-441E-BBE4-AA2B0C8A8CFA}" type="pres">
      <dgm:prSet presAssocID="{0CE7659C-B4C4-41B7-8731-E7DCB92DF713}" presName="composite" presStyleCnt="0"/>
      <dgm:spPr/>
    </dgm:pt>
    <dgm:pt modelId="{23A4A231-1B46-4098-B185-2903F076C417}" type="pres">
      <dgm:prSet presAssocID="{0CE7659C-B4C4-41B7-8731-E7DCB92DF713}" presName="LShape" presStyleLbl="alignNode1" presStyleIdx="6" presStyleCnt="7"/>
      <dgm:spPr/>
    </dgm:pt>
    <dgm:pt modelId="{7AC75D2C-B954-4BD4-87AB-5AD9910C478E}" type="pres">
      <dgm:prSet presAssocID="{0CE7659C-B4C4-41B7-8731-E7DCB92DF713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720B6F4-F13C-4412-825C-C0C5CAD74073}" srcId="{D36E0C72-57D4-41D2-B75C-23EFC5C91128}" destId="{0CE7659C-B4C4-41B7-8731-E7DCB92DF713}" srcOrd="3" destOrd="0" parTransId="{5CC1BC81-B50D-4E76-A5FD-47C83CACDE0E}" sibTransId="{9AC8B4F2-DA53-48C2-8B94-41FCCCF13F47}"/>
    <dgm:cxn modelId="{78BB7AFD-63B8-4E41-945E-A7CD95CF5412}" srcId="{D36E0C72-57D4-41D2-B75C-23EFC5C91128}" destId="{4CB2D24E-795A-40F3-B14F-5E8EBC297CBD}" srcOrd="1" destOrd="0" parTransId="{B462B891-C6DD-4321-BE1B-2276E211739E}" sibTransId="{9DF587D7-307D-4D15-A85B-F121A3F4E820}"/>
    <dgm:cxn modelId="{EAA76050-29F4-4514-8F7E-3FCB2829B9CD}" srcId="{D36E0C72-57D4-41D2-B75C-23EFC5C91128}" destId="{ECAD35F2-7C8C-491D-92BC-DDDCC23A92A6}" srcOrd="2" destOrd="0" parTransId="{40F0A7BB-6B76-4596-A86D-889FA5B011B2}" sibTransId="{ECABDA9D-6BFA-486A-88D9-FC068E8DCEE1}"/>
    <dgm:cxn modelId="{9CE3DE49-BCC5-49F4-A3CF-BA15C9A53DBA}" srcId="{D36E0C72-57D4-41D2-B75C-23EFC5C91128}" destId="{C88C4ECC-E8D0-4F1F-B967-5D9122E363CE}" srcOrd="0" destOrd="0" parTransId="{99E6ABF7-85EF-4085-B130-09B6D8082D84}" sibTransId="{A86162BE-FA94-42A3-8835-9E8C5E380A66}"/>
    <dgm:cxn modelId="{0DF6BFA7-D008-4313-8564-771ED6C5176A}" type="presOf" srcId="{4CB2D24E-795A-40F3-B14F-5E8EBC297CBD}" destId="{FE178AC9-F630-40B8-ABB0-85632C22B6CB}" srcOrd="0" destOrd="0" presId="urn:microsoft.com/office/officeart/2009/3/layout/StepUpProcess"/>
    <dgm:cxn modelId="{77543F26-4F1E-402B-84A4-1EA6A3C78E7B}" type="presOf" srcId="{C88C4ECC-E8D0-4F1F-B967-5D9122E363CE}" destId="{E327873F-B73E-4D28-A082-A2D91CBFAF76}" srcOrd="0" destOrd="0" presId="urn:microsoft.com/office/officeart/2009/3/layout/StepUpProcess"/>
    <dgm:cxn modelId="{7822CC65-7298-4843-86ED-6FB60376CC33}" type="presOf" srcId="{ECAD35F2-7C8C-491D-92BC-DDDCC23A92A6}" destId="{629636F6-9D4E-463F-A84E-D40496EAA997}" srcOrd="0" destOrd="0" presId="urn:microsoft.com/office/officeart/2009/3/layout/StepUpProcess"/>
    <dgm:cxn modelId="{0C697A25-AD56-403B-B7C4-FF84B90C90C6}" type="presOf" srcId="{0CE7659C-B4C4-41B7-8731-E7DCB92DF713}" destId="{7AC75D2C-B954-4BD4-87AB-5AD9910C478E}" srcOrd="0" destOrd="0" presId="urn:microsoft.com/office/officeart/2009/3/layout/StepUpProcess"/>
    <dgm:cxn modelId="{09F4E6EC-AB0C-4E91-938F-FA9F77C10919}" type="presOf" srcId="{D36E0C72-57D4-41D2-B75C-23EFC5C91128}" destId="{98F00A18-9A1E-4B08-B320-10E93360EFD3}" srcOrd="0" destOrd="0" presId="urn:microsoft.com/office/officeart/2009/3/layout/StepUpProcess"/>
    <dgm:cxn modelId="{BAEF5780-960C-42B1-ADCB-E9B7BA088467}" type="presParOf" srcId="{98F00A18-9A1E-4B08-B320-10E93360EFD3}" destId="{82FB274C-8EB3-4F3A-9357-B6C5E56896A6}" srcOrd="0" destOrd="0" presId="urn:microsoft.com/office/officeart/2009/3/layout/StepUpProcess"/>
    <dgm:cxn modelId="{85AD0714-C91A-4D34-AE37-2D2167B50261}" type="presParOf" srcId="{82FB274C-8EB3-4F3A-9357-B6C5E56896A6}" destId="{46206B87-ED35-4B0E-B536-7B4B9E95B534}" srcOrd="0" destOrd="0" presId="urn:microsoft.com/office/officeart/2009/3/layout/StepUpProcess"/>
    <dgm:cxn modelId="{C56038BC-3B00-403B-A86C-CB03CB43EF4A}" type="presParOf" srcId="{82FB274C-8EB3-4F3A-9357-B6C5E56896A6}" destId="{E327873F-B73E-4D28-A082-A2D91CBFAF76}" srcOrd="1" destOrd="0" presId="urn:microsoft.com/office/officeart/2009/3/layout/StepUpProcess"/>
    <dgm:cxn modelId="{A0117E5B-F7A5-44C3-BB6C-096ACA97AE9B}" type="presParOf" srcId="{82FB274C-8EB3-4F3A-9357-B6C5E56896A6}" destId="{5D4846BE-D0FE-41E5-ADFA-AF682EDB4303}" srcOrd="2" destOrd="0" presId="urn:microsoft.com/office/officeart/2009/3/layout/StepUpProcess"/>
    <dgm:cxn modelId="{DAFA9123-61D5-4856-B39B-6CE85E1AE66E}" type="presParOf" srcId="{98F00A18-9A1E-4B08-B320-10E93360EFD3}" destId="{8586C4C9-CA71-40DC-9492-0F0414DE1827}" srcOrd="1" destOrd="0" presId="urn:microsoft.com/office/officeart/2009/3/layout/StepUpProcess"/>
    <dgm:cxn modelId="{C8ADF2BA-1E05-45D9-BF18-2D20B8890512}" type="presParOf" srcId="{8586C4C9-CA71-40DC-9492-0F0414DE1827}" destId="{8377CE8E-9C2A-441F-B19B-3D0D129A3F96}" srcOrd="0" destOrd="0" presId="urn:microsoft.com/office/officeart/2009/3/layout/StepUpProcess"/>
    <dgm:cxn modelId="{5BBEF8E5-D6C0-473F-93EF-0D72C93DD1A1}" type="presParOf" srcId="{98F00A18-9A1E-4B08-B320-10E93360EFD3}" destId="{5F370F52-2287-4F7B-B832-2850845CAFF2}" srcOrd="2" destOrd="0" presId="urn:microsoft.com/office/officeart/2009/3/layout/StepUpProcess"/>
    <dgm:cxn modelId="{E1DE2329-6625-4816-8699-E7B3943EC9C7}" type="presParOf" srcId="{5F370F52-2287-4F7B-B832-2850845CAFF2}" destId="{75BE2B5E-7A78-4ED9-B020-9F75E0A3E97D}" srcOrd="0" destOrd="0" presId="urn:microsoft.com/office/officeart/2009/3/layout/StepUpProcess"/>
    <dgm:cxn modelId="{C2D3D5CD-14B5-4F43-9EFC-6ACD7CF9427F}" type="presParOf" srcId="{5F370F52-2287-4F7B-B832-2850845CAFF2}" destId="{FE178AC9-F630-40B8-ABB0-85632C22B6CB}" srcOrd="1" destOrd="0" presId="urn:microsoft.com/office/officeart/2009/3/layout/StepUpProcess"/>
    <dgm:cxn modelId="{542918C9-7F3F-447C-B361-5EA761401E04}" type="presParOf" srcId="{5F370F52-2287-4F7B-B832-2850845CAFF2}" destId="{0A27B5CB-73BC-43A3-9E46-F5B21D8C421E}" srcOrd="2" destOrd="0" presId="urn:microsoft.com/office/officeart/2009/3/layout/StepUpProcess"/>
    <dgm:cxn modelId="{737E8DFF-C41F-4EF7-9F44-D5F969347B32}" type="presParOf" srcId="{98F00A18-9A1E-4B08-B320-10E93360EFD3}" destId="{0A7D820F-06F9-4AE5-96A6-8CC1A1C3BF61}" srcOrd="3" destOrd="0" presId="urn:microsoft.com/office/officeart/2009/3/layout/StepUpProcess"/>
    <dgm:cxn modelId="{2CD73814-F93D-4394-A578-E551F02C3C69}" type="presParOf" srcId="{0A7D820F-06F9-4AE5-96A6-8CC1A1C3BF61}" destId="{7A2B0123-AD30-4AB6-ACBF-DFA619A8F5D6}" srcOrd="0" destOrd="0" presId="urn:microsoft.com/office/officeart/2009/3/layout/StepUpProcess"/>
    <dgm:cxn modelId="{A8FF6E47-4E20-4F7C-A926-1710219093FB}" type="presParOf" srcId="{98F00A18-9A1E-4B08-B320-10E93360EFD3}" destId="{8DC7030B-7B80-48A8-97BD-B9BEDC888317}" srcOrd="4" destOrd="0" presId="urn:microsoft.com/office/officeart/2009/3/layout/StepUpProcess"/>
    <dgm:cxn modelId="{18FFF86F-FBBA-489A-9950-1E88FCEB088E}" type="presParOf" srcId="{8DC7030B-7B80-48A8-97BD-B9BEDC888317}" destId="{BBB6EAF6-F760-414C-BAC0-CE377AEF376C}" srcOrd="0" destOrd="0" presId="urn:microsoft.com/office/officeart/2009/3/layout/StepUpProcess"/>
    <dgm:cxn modelId="{3BAE55A6-C8B6-444B-94D5-48C71B6B27D4}" type="presParOf" srcId="{8DC7030B-7B80-48A8-97BD-B9BEDC888317}" destId="{629636F6-9D4E-463F-A84E-D40496EAA997}" srcOrd="1" destOrd="0" presId="urn:microsoft.com/office/officeart/2009/3/layout/StepUpProcess"/>
    <dgm:cxn modelId="{55CA1A08-7CCB-480E-962B-DD20B912933B}" type="presParOf" srcId="{8DC7030B-7B80-48A8-97BD-B9BEDC888317}" destId="{3FEEE0AD-23D1-4330-BBBF-B1EB980FBA0E}" srcOrd="2" destOrd="0" presId="urn:microsoft.com/office/officeart/2009/3/layout/StepUpProcess"/>
    <dgm:cxn modelId="{F9FA13DA-C313-4007-961A-48DA11C33CC5}" type="presParOf" srcId="{98F00A18-9A1E-4B08-B320-10E93360EFD3}" destId="{92B6BEAE-FA40-425A-9861-E81A81BA7963}" srcOrd="5" destOrd="0" presId="urn:microsoft.com/office/officeart/2009/3/layout/StepUpProcess"/>
    <dgm:cxn modelId="{15DBAF3C-76D6-4FE5-9316-56F67FC412C8}" type="presParOf" srcId="{92B6BEAE-FA40-425A-9861-E81A81BA7963}" destId="{EE138FFD-93BF-4EBD-889B-EAED7191753B}" srcOrd="0" destOrd="0" presId="urn:microsoft.com/office/officeart/2009/3/layout/StepUpProcess"/>
    <dgm:cxn modelId="{59C2834D-D893-460D-B987-CCE8D9F20568}" type="presParOf" srcId="{98F00A18-9A1E-4B08-B320-10E93360EFD3}" destId="{AB175034-8276-441E-BBE4-AA2B0C8A8CFA}" srcOrd="6" destOrd="0" presId="urn:microsoft.com/office/officeart/2009/3/layout/StepUpProcess"/>
    <dgm:cxn modelId="{7F2E039D-A592-452C-9719-D9556CBCB510}" type="presParOf" srcId="{AB175034-8276-441E-BBE4-AA2B0C8A8CFA}" destId="{23A4A231-1B46-4098-B185-2903F076C417}" srcOrd="0" destOrd="0" presId="urn:microsoft.com/office/officeart/2009/3/layout/StepUpProcess"/>
    <dgm:cxn modelId="{C2FCCDFF-1B35-48CC-BF5B-8351D8AA853E}" type="presParOf" srcId="{AB175034-8276-441E-BBE4-AA2B0C8A8CFA}" destId="{7AC75D2C-B954-4BD4-87AB-5AD9910C478E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36E0C72-57D4-41D2-B75C-23EFC5C91128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88C4ECC-E8D0-4F1F-B967-5D9122E363CE}">
      <dgm:prSet phldrT="[Text]"/>
      <dgm:spPr/>
      <dgm:t>
        <a:bodyPr/>
        <a:lstStyle/>
        <a:p>
          <a:r>
            <a:rPr lang="en-US" dirty="0" smtClean="0">
              <a:solidFill>
                <a:srgbClr val="9999FF"/>
              </a:solidFill>
            </a:rPr>
            <a:t>Early Detection</a:t>
          </a:r>
          <a:endParaRPr lang="en-US" dirty="0">
            <a:solidFill>
              <a:srgbClr val="9999FF"/>
            </a:solidFill>
          </a:endParaRPr>
        </a:p>
      </dgm:t>
    </dgm:pt>
    <dgm:pt modelId="{99E6ABF7-85EF-4085-B130-09B6D8082D84}" type="parTrans" cxnId="{9CE3DE49-BCC5-49F4-A3CF-BA15C9A53DBA}">
      <dgm:prSet/>
      <dgm:spPr/>
      <dgm:t>
        <a:bodyPr/>
        <a:lstStyle/>
        <a:p>
          <a:endParaRPr lang="en-US"/>
        </a:p>
      </dgm:t>
    </dgm:pt>
    <dgm:pt modelId="{A86162BE-FA94-42A3-8835-9E8C5E380A66}" type="sibTrans" cxnId="{9CE3DE49-BCC5-49F4-A3CF-BA15C9A53DBA}">
      <dgm:prSet/>
      <dgm:spPr/>
      <dgm:t>
        <a:bodyPr/>
        <a:lstStyle/>
        <a:p>
          <a:endParaRPr lang="en-US"/>
        </a:p>
      </dgm:t>
    </dgm:pt>
    <dgm:pt modelId="{98F00A18-9A1E-4B08-B320-10E93360EFD3}" type="pres">
      <dgm:prSet presAssocID="{D36E0C72-57D4-41D2-B75C-23EFC5C91128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2FB274C-8EB3-4F3A-9357-B6C5E56896A6}" type="pres">
      <dgm:prSet presAssocID="{C88C4ECC-E8D0-4F1F-B967-5D9122E363CE}" presName="composite" presStyleCnt="0"/>
      <dgm:spPr/>
    </dgm:pt>
    <dgm:pt modelId="{46206B87-ED35-4B0E-B536-7B4B9E95B534}" type="pres">
      <dgm:prSet presAssocID="{C88C4ECC-E8D0-4F1F-B967-5D9122E363CE}" presName="LShape" presStyleLbl="alignNode1" presStyleIdx="0" presStyleCnt="1" custScaleX="156773" custScaleY="162714" custLinFactNeighborX="-15240" custLinFactNeighborY="10676"/>
      <dgm:spPr/>
    </dgm:pt>
    <dgm:pt modelId="{E327873F-B73E-4D28-A082-A2D91CBFAF76}" type="pres">
      <dgm:prSet presAssocID="{C88C4ECC-E8D0-4F1F-B967-5D9122E363CE}" presName="ParentText" presStyleLbl="revTx" presStyleIdx="0" presStyleCnt="1" custScaleX="227537" custLinFactNeighborX="27118" custLinFactNeighborY="-2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D978B82-E09D-4FEF-A0BD-79F22F652810}" type="presOf" srcId="{C88C4ECC-E8D0-4F1F-B967-5D9122E363CE}" destId="{E327873F-B73E-4D28-A082-A2D91CBFAF76}" srcOrd="0" destOrd="0" presId="urn:microsoft.com/office/officeart/2009/3/layout/StepUpProcess"/>
    <dgm:cxn modelId="{06EB1CF8-9A00-49E8-B3AA-B0AFE0CBCAB6}" type="presOf" srcId="{D36E0C72-57D4-41D2-B75C-23EFC5C91128}" destId="{98F00A18-9A1E-4B08-B320-10E93360EFD3}" srcOrd="0" destOrd="0" presId="urn:microsoft.com/office/officeart/2009/3/layout/StepUpProcess"/>
    <dgm:cxn modelId="{9CE3DE49-BCC5-49F4-A3CF-BA15C9A53DBA}" srcId="{D36E0C72-57D4-41D2-B75C-23EFC5C91128}" destId="{C88C4ECC-E8D0-4F1F-B967-5D9122E363CE}" srcOrd="0" destOrd="0" parTransId="{99E6ABF7-85EF-4085-B130-09B6D8082D84}" sibTransId="{A86162BE-FA94-42A3-8835-9E8C5E380A66}"/>
    <dgm:cxn modelId="{9CF5FF60-7738-4DF0-9C37-70BF6C7E57BD}" type="presParOf" srcId="{98F00A18-9A1E-4B08-B320-10E93360EFD3}" destId="{82FB274C-8EB3-4F3A-9357-B6C5E56896A6}" srcOrd="0" destOrd="0" presId="urn:microsoft.com/office/officeart/2009/3/layout/StepUpProcess"/>
    <dgm:cxn modelId="{856BEA13-C575-417F-A0C7-C12446ED526C}" type="presParOf" srcId="{82FB274C-8EB3-4F3A-9357-B6C5E56896A6}" destId="{46206B87-ED35-4B0E-B536-7B4B9E95B534}" srcOrd="0" destOrd="0" presId="urn:microsoft.com/office/officeart/2009/3/layout/StepUpProcess"/>
    <dgm:cxn modelId="{520A763F-3D6D-4DFE-9952-FB7182A96D5D}" type="presParOf" srcId="{82FB274C-8EB3-4F3A-9357-B6C5E56896A6}" destId="{E327873F-B73E-4D28-A082-A2D91CBFAF76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36E0C72-57D4-41D2-B75C-23EFC5C91128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CB2D24E-795A-40F3-B14F-5E8EBC297CBD}">
      <dgm:prSet phldrT="[Text]" custT="1"/>
      <dgm:spPr/>
      <dgm:t>
        <a:bodyPr/>
        <a:lstStyle/>
        <a:p>
          <a:r>
            <a:rPr lang="en-US" sz="2800" b="0" cap="none" spc="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Early Coordination</a:t>
          </a:r>
          <a:endParaRPr lang="en-US" sz="2800" b="0" cap="none" spc="0" dirty="0">
            <a:ln w="0"/>
            <a:solidFill>
              <a:schemeClr val="accent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B462B891-C6DD-4321-BE1B-2276E211739E}" type="parTrans" cxnId="{78BB7AFD-63B8-4E41-945E-A7CD95CF5412}">
      <dgm:prSet/>
      <dgm:spPr/>
      <dgm:t>
        <a:bodyPr/>
        <a:lstStyle/>
        <a:p>
          <a:endParaRPr lang="en-US"/>
        </a:p>
      </dgm:t>
    </dgm:pt>
    <dgm:pt modelId="{9DF587D7-307D-4D15-A85B-F121A3F4E820}" type="sibTrans" cxnId="{78BB7AFD-63B8-4E41-945E-A7CD95CF5412}">
      <dgm:prSet/>
      <dgm:spPr/>
      <dgm:t>
        <a:bodyPr/>
        <a:lstStyle/>
        <a:p>
          <a:endParaRPr lang="en-US"/>
        </a:p>
      </dgm:t>
    </dgm:pt>
    <dgm:pt modelId="{98F00A18-9A1E-4B08-B320-10E93360EFD3}" type="pres">
      <dgm:prSet presAssocID="{D36E0C72-57D4-41D2-B75C-23EFC5C91128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F370F52-2287-4F7B-B832-2850845CAFF2}" type="pres">
      <dgm:prSet presAssocID="{4CB2D24E-795A-40F3-B14F-5E8EBC297CBD}" presName="composite" presStyleCnt="0"/>
      <dgm:spPr/>
    </dgm:pt>
    <dgm:pt modelId="{75BE2B5E-7A78-4ED9-B020-9F75E0A3E97D}" type="pres">
      <dgm:prSet presAssocID="{4CB2D24E-795A-40F3-B14F-5E8EBC297CBD}" presName="LShape" presStyleLbl="alignNode1" presStyleIdx="0" presStyleCnt="1" custLinFactNeighborX="-83271" custLinFactNeighborY="-1799"/>
      <dgm:spPr>
        <a:solidFill>
          <a:schemeClr val="accent1">
            <a:lumMod val="60000"/>
            <a:lumOff val="40000"/>
          </a:schemeClr>
        </a:solidFill>
      </dgm:spPr>
    </dgm:pt>
    <dgm:pt modelId="{FE178AC9-F630-40B8-ABB0-85632C22B6CB}" type="pres">
      <dgm:prSet presAssocID="{4CB2D24E-795A-40F3-B14F-5E8EBC297CBD}" presName="ParentText" presStyleLbl="revTx" presStyleIdx="0" presStyleCnt="1" custScaleX="252092" custLinFactNeighborX="12138" custLinFactNeighborY="863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024C1DB-BD16-456D-9831-EA9DA131C59E}" type="presOf" srcId="{D36E0C72-57D4-41D2-B75C-23EFC5C91128}" destId="{98F00A18-9A1E-4B08-B320-10E93360EFD3}" srcOrd="0" destOrd="0" presId="urn:microsoft.com/office/officeart/2009/3/layout/StepUpProcess"/>
    <dgm:cxn modelId="{78BB7AFD-63B8-4E41-945E-A7CD95CF5412}" srcId="{D36E0C72-57D4-41D2-B75C-23EFC5C91128}" destId="{4CB2D24E-795A-40F3-B14F-5E8EBC297CBD}" srcOrd="0" destOrd="0" parTransId="{B462B891-C6DD-4321-BE1B-2276E211739E}" sibTransId="{9DF587D7-307D-4D15-A85B-F121A3F4E820}"/>
    <dgm:cxn modelId="{E0E0BA03-4042-450D-B97A-3B6D77298B5C}" type="presOf" srcId="{4CB2D24E-795A-40F3-B14F-5E8EBC297CBD}" destId="{FE178AC9-F630-40B8-ABB0-85632C22B6CB}" srcOrd="0" destOrd="0" presId="urn:microsoft.com/office/officeart/2009/3/layout/StepUpProcess"/>
    <dgm:cxn modelId="{29C36392-85A2-435B-87D9-B3277C20DD08}" type="presParOf" srcId="{98F00A18-9A1E-4B08-B320-10E93360EFD3}" destId="{5F370F52-2287-4F7B-B832-2850845CAFF2}" srcOrd="0" destOrd="0" presId="urn:microsoft.com/office/officeart/2009/3/layout/StepUpProcess"/>
    <dgm:cxn modelId="{B11D35A8-8293-4DC5-9E90-14B4D8F1FBE2}" type="presParOf" srcId="{5F370F52-2287-4F7B-B832-2850845CAFF2}" destId="{75BE2B5E-7A78-4ED9-B020-9F75E0A3E97D}" srcOrd="0" destOrd="0" presId="urn:microsoft.com/office/officeart/2009/3/layout/StepUpProcess"/>
    <dgm:cxn modelId="{8D273B86-C6A0-4A26-9759-5B4F15EDB443}" type="presParOf" srcId="{5F370F52-2287-4F7B-B832-2850845CAFF2}" destId="{FE178AC9-F630-40B8-ABB0-85632C22B6CB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36E0C72-57D4-41D2-B75C-23EFC5C91128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CAD35F2-7C8C-491D-92BC-DDDCC23A92A6}">
      <dgm:prSet phldrT="[Text]" custT="1"/>
      <dgm:spPr/>
      <dgm:t>
        <a:bodyPr/>
        <a:lstStyle/>
        <a:p>
          <a:r>
            <a:rPr lang="en-US" sz="2400" dirty="0" smtClean="0">
              <a:solidFill>
                <a:srgbClr val="66FF66"/>
              </a:solidFill>
            </a:rPr>
            <a:t>Collaborative &amp; Appropriately Rapid Response</a:t>
          </a:r>
          <a:endParaRPr lang="en-US" sz="2400" dirty="0">
            <a:solidFill>
              <a:srgbClr val="66FF66"/>
            </a:solidFill>
          </a:endParaRPr>
        </a:p>
      </dgm:t>
    </dgm:pt>
    <dgm:pt modelId="{40F0A7BB-6B76-4596-A86D-889FA5B011B2}" type="parTrans" cxnId="{EAA76050-29F4-4514-8F7E-3FCB2829B9CD}">
      <dgm:prSet/>
      <dgm:spPr/>
      <dgm:t>
        <a:bodyPr/>
        <a:lstStyle/>
        <a:p>
          <a:endParaRPr lang="en-US"/>
        </a:p>
      </dgm:t>
    </dgm:pt>
    <dgm:pt modelId="{ECABDA9D-6BFA-486A-88D9-FC068E8DCEE1}" type="sibTrans" cxnId="{EAA76050-29F4-4514-8F7E-3FCB2829B9CD}">
      <dgm:prSet/>
      <dgm:spPr/>
      <dgm:t>
        <a:bodyPr/>
        <a:lstStyle/>
        <a:p>
          <a:endParaRPr lang="en-US"/>
        </a:p>
      </dgm:t>
    </dgm:pt>
    <dgm:pt modelId="{98F00A18-9A1E-4B08-B320-10E93360EFD3}" type="pres">
      <dgm:prSet presAssocID="{D36E0C72-57D4-41D2-B75C-23EFC5C91128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DC7030B-7B80-48A8-97BD-B9BEDC888317}" type="pres">
      <dgm:prSet presAssocID="{ECAD35F2-7C8C-491D-92BC-DDDCC23A92A6}" presName="composite" presStyleCnt="0"/>
      <dgm:spPr/>
    </dgm:pt>
    <dgm:pt modelId="{BBB6EAF6-F760-414C-BAC0-CE377AEF376C}" type="pres">
      <dgm:prSet presAssocID="{ECAD35F2-7C8C-491D-92BC-DDDCC23A92A6}" presName="LShape" presStyleLbl="alignNode1" presStyleIdx="0" presStyleCnt="1" custScaleX="156839" custScaleY="149214" custLinFactX="-94307" custLinFactNeighborX="-100000" custLinFactNeighborY="9131"/>
      <dgm:spPr>
        <a:solidFill>
          <a:srgbClr val="66FF66"/>
        </a:solidFill>
      </dgm:spPr>
    </dgm:pt>
    <dgm:pt modelId="{629636F6-9D4E-463F-A84E-D40496EAA997}" type="pres">
      <dgm:prSet presAssocID="{ECAD35F2-7C8C-491D-92BC-DDDCC23A92A6}" presName="ParentText" presStyleLbl="revTx" presStyleIdx="0" presStyleCnt="1" custScaleX="490860" custLinFactNeighborX="-14631" custLinFactNeighborY="110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6AFBE34-E932-4E80-8D7C-5376C3E14457}" type="presOf" srcId="{ECAD35F2-7C8C-491D-92BC-DDDCC23A92A6}" destId="{629636F6-9D4E-463F-A84E-D40496EAA997}" srcOrd="0" destOrd="0" presId="urn:microsoft.com/office/officeart/2009/3/layout/StepUpProcess"/>
    <dgm:cxn modelId="{EAA76050-29F4-4514-8F7E-3FCB2829B9CD}" srcId="{D36E0C72-57D4-41D2-B75C-23EFC5C91128}" destId="{ECAD35F2-7C8C-491D-92BC-DDDCC23A92A6}" srcOrd="0" destOrd="0" parTransId="{40F0A7BB-6B76-4596-A86D-889FA5B011B2}" sibTransId="{ECABDA9D-6BFA-486A-88D9-FC068E8DCEE1}"/>
    <dgm:cxn modelId="{E47AA3E7-BF77-4E90-83AA-9853DC9630C2}" type="presOf" srcId="{D36E0C72-57D4-41D2-B75C-23EFC5C91128}" destId="{98F00A18-9A1E-4B08-B320-10E93360EFD3}" srcOrd="0" destOrd="0" presId="urn:microsoft.com/office/officeart/2009/3/layout/StepUpProcess"/>
    <dgm:cxn modelId="{D5EA125F-1E56-4DD8-A949-F91F96F70C77}" type="presParOf" srcId="{98F00A18-9A1E-4B08-B320-10E93360EFD3}" destId="{8DC7030B-7B80-48A8-97BD-B9BEDC888317}" srcOrd="0" destOrd="0" presId="urn:microsoft.com/office/officeart/2009/3/layout/StepUpProcess"/>
    <dgm:cxn modelId="{06A0B218-6714-488F-86CC-2F1EA66E257F}" type="presParOf" srcId="{8DC7030B-7B80-48A8-97BD-B9BEDC888317}" destId="{BBB6EAF6-F760-414C-BAC0-CE377AEF376C}" srcOrd="0" destOrd="0" presId="urn:microsoft.com/office/officeart/2009/3/layout/StepUpProcess"/>
    <dgm:cxn modelId="{77F4811B-7D4A-4162-89F8-77B7F5E7F909}" type="presParOf" srcId="{8DC7030B-7B80-48A8-97BD-B9BEDC888317}" destId="{629636F6-9D4E-463F-A84E-D40496EAA99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36E0C72-57D4-41D2-B75C-23EFC5C91128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0CE7659C-B4C4-41B7-8731-E7DCB92DF713}">
      <dgm:prSet phldrT="[Text]" custT="1"/>
      <dgm:spPr/>
      <dgm:t>
        <a:bodyPr/>
        <a:lstStyle/>
        <a:p>
          <a:r>
            <a:rPr lang="en-US" sz="2800" dirty="0" smtClean="0">
              <a:solidFill>
                <a:srgbClr val="FF6600"/>
              </a:solidFill>
            </a:rPr>
            <a:t>Monitor, Maintain &amp; Adapt</a:t>
          </a:r>
          <a:endParaRPr lang="en-US" sz="2800" dirty="0">
            <a:solidFill>
              <a:srgbClr val="FF6600"/>
            </a:solidFill>
          </a:endParaRPr>
        </a:p>
      </dgm:t>
    </dgm:pt>
    <dgm:pt modelId="{5CC1BC81-B50D-4E76-A5FD-47C83CACDE0E}" type="parTrans" cxnId="{7720B6F4-F13C-4412-825C-C0C5CAD74073}">
      <dgm:prSet/>
      <dgm:spPr/>
      <dgm:t>
        <a:bodyPr/>
        <a:lstStyle/>
        <a:p>
          <a:endParaRPr lang="en-US"/>
        </a:p>
      </dgm:t>
    </dgm:pt>
    <dgm:pt modelId="{9AC8B4F2-DA53-48C2-8B94-41FCCCF13F47}" type="sibTrans" cxnId="{7720B6F4-F13C-4412-825C-C0C5CAD74073}">
      <dgm:prSet/>
      <dgm:spPr/>
      <dgm:t>
        <a:bodyPr/>
        <a:lstStyle/>
        <a:p>
          <a:endParaRPr lang="en-US"/>
        </a:p>
      </dgm:t>
    </dgm:pt>
    <dgm:pt modelId="{98F00A18-9A1E-4B08-B320-10E93360EFD3}" type="pres">
      <dgm:prSet presAssocID="{D36E0C72-57D4-41D2-B75C-23EFC5C91128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AB175034-8276-441E-BBE4-AA2B0C8A8CFA}" type="pres">
      <dgm:prSet presAssocID="{0CE7659C-B4C4-41B7-8731-E7DCB92DF713}" presName="composite" presStyleCnt="0"/>
      <dgm:spPr/>
    </dgm:pt>
    <dgm:pt modelId="{23A4A231-1B46-4098-B185-2903F076C417}" type="pres">
      <dgm:prSet presAssocID="{0CE7659C-B4C4-41B7-8731-E7DCB92DF713}" presName="LShape" presStyleLbl="alignNode1" presStyleIdx="0" presStyleCnt="1" custScaleX="116895" custScaleY="117915" custLinFactNeighborX="-72207" custLinFactNeighborY="-7030"/>
      <dgm:spPr>
        <a:solidFill>
          <a:srgbClr val="FF6600"/>
        </a:solidFill>
      </dgm:spPr>
    </dgm:pt>
    <dgm:pt modelId="{7AC75D2C-B954-4BD4-87AB-5AD9910C478E}" type="pres">
      <dgm:prSet presAssocID="{0CE7659C-B4C4-41B7-8731-E7DCB92DF713}" presName="ParentText" presStyleLbl="revTx" presStyleIdx="0" presStyleCnt="1" custScaleX="259885" custLinFactNeighborX="-1729" custLinFactNeighborY="5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720B6F4-F13C-4412-825C-C0C5CAD74073}" srcId="{D36E0C72-57D4-41D2-B75C-23EFC5C91128}" destId="{0CE7659C-B4C4-41B7-8731-E7DCB92DF713}" srcOrd="0" destOrd="0" parTransId="{5CC1BC81-B50D-4E76-A5FD-47C83CACDE0E}" sibTransId="{9AC8B4F2-DA53-48C2-8B94-41FCCCF13F47}"/>
    <dgm:cxn modelId="{7A96030F-3AB7-4553-81D7-7D1BD4B75DB1}" type="presOf" srcId="{0CE7659C-B4C4-41B7-8731-E7DCB92DF713}" destId="{7AC75D2C-B954-4BD4-87AB-5AD9910C478E}" srcOrd="0" destOrd="0" presId="urn:microsoft.com/office/officeart/2009/3/layout/StepUpProcess"/>
    <dgm:cxn modelId="{DA392D47-5B00-4D3C-8BCE-DF1FC9FF1D20}" type="presOf" srcId="{D36E0C72-57D4-41D2-B75C-23EFC5C91128}" destId="{98F00A18-9A1E-4B08-B320-10E93360EFD3}" srcOrd="0" destOrd="0" presId="urn:microsoft.com/office/officeart/2009/3/layout/StepUpProcess"/>
    <dgm:cxn modelId="{2A7C5024-8A7D-444F-A937-D4A504E085B1}" type="presParOf" srcId="{98F00A18-9A1E-4B08-B320-10E93360EFD3}" destId="{AB175034-8276-441E-BBE4-AA2B0C8A8CFA}" srcOrd="0" destOrd="0" presId="urn:microsoft.com/office/officeart/2009/3/layout/StepUpProcess"/>
    <dgm:cxn modelId="{764643F6-1511-437A-B4F5-258EDAF788F9}" type="presParOf" srcId="{AB175034-8276-441E-BBE4-AA2B0C8A8CFA}" destId="{23A4A231-1B46-4098-B185-2903F076C417}" srcOrd="0" destOrd="0" presId="urn:microsoft.com/office/officeart/2009/3/layout/StepUpProcess"/>
    <dgm:cxn modelId="{49551614-8B56-4ADF-BE0E-AF9E1336AF95}" type="presParOf" srcId="{AB175034-8276-441E-BBE4-AA2B0C8A8CFA}" destId="{7AC75D2C-B954-4BD4-87AB-5AD9910C478E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4F0B1-26E6-416D-A84B-6DC09EFEBB51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42C24-8DFC-468B-8FD9-15E1EC441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38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4F0B1-26E6-416D-A84B-6DC09EFEBB51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42C24-8DFC-468B-8FD9-15E1EC441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15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4F0B1-26E6-416D-A84B-6DC09EFEBB51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42C24-8DFC-468B-8FD9-15E1EC441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63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4F0B1-26E6-416D-A84B-6DC09EFEBB51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42C24-8DFC-468B-8FD9-15E1EC441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71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4F0B1-26E6-416D-A84B-6DC09EFEBB51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42C24-8DFC-468B-8FD9-15E1EC441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274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4F0B1-26E6-416D-A84B-6DC09EFEBB51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42C24-8DFC-468B-8FD9-15E1EC441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91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4F0B1-26E6-416D-A84B-6DC09EFEBB51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42C24-8DFC-468B-8FD9-15E1EC441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547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4F0B1-26E6-416D-A84B-6DC09EFEBB51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42C24-8DFC-468B-8FD9-15E1EC441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381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4F0B1-26E6-416D-A84B-6DC09EFEBB51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42C24-8DFC-468B-8FD9-15E1EC441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20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4F0B1-26E6-416D-A84B-6DC09EFEBB51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42C24-8DFC-468B-8FD9-15E1EC441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227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4F0B1-26E6-416D-A84B-6DC09EFEBB51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42C24-8DFC-468B-8FD9-15E1EC441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142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4F0B1-26E6-416D-A84B-6DC09EFEBB51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D42C24-8DFC-468B-8FD9-15E1EC441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00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6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31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http://swbiodiversity.org/seinet/collections/index.php" TargetMode="External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umuseum-archive.colorado.edu/Research/index.html" TargetMode="External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hyperlink" Target="https://ecos.fws.gov/ipac/" TargetMode="Externa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hyperlink" Target="mailto:CNHP@colostate.edu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hyperlink" Target="http://explorer.natureserve.org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blm_co_info@blm.gov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raquel.wertsbaugh@state.co.us" TargetMode="External"/><Relationship Id="rId7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Patty.knupp@co.usda.gov" TargetMode="External"/><Relationship Id="rId5" Type="http://schemas.openxmlformats.org/officeDocument/2006/relationships/hyperlink" Target="mailto:arkvalleyaudubon@gmail.com" TargetMode="External"/><Relationship Id="rId4" Type="http://schemas.openxmlformats.org/officeDocument/2006/relationships/hyperlink" Target="mailto:conpscturner@gmail.com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Patty.York@state.co.us" TargetMode="External"/><Relationship Id="rId5" Type="http://schemas.openxmlformats.org/officeDocument/2006/relationships/hyperlink" Target="mailto:Steve.ryder@state.co.us" TargetMode="External"/><Relationship Id="rId4" Type="http://schemas.openxmlformats.org/officeDocument/2006/relationships/hyperlink" Target="mailto:lara.duran@state.co.u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xplosion 2 23"/>
          <p:cNvSpPr/>
          <p:nvPr/>
        </p:nvSpPr>
        <p:spPr>
          <a:xfrm rot="1235028">
            <a:off x="3412575" y="1802654"/>
            <a:ext cx="5579444" cy="3692263"/>
          </a:xfrm>
          <a:prstGeom prst="irregularSeal2">
            <a:avLst/>
          </a:prstGeom>
          <a:noFill/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478" y="6024877"/>
            <a:ext cx="2585836" cy="5876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4795" y="143997"/>
            <a:ext cx="10883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 smtClean="0">
                <a:solidFill>
                  <a:srgbClr val="99FF66"/>
                </a:solidFill>
              </a:rPr>
              <a:t>Management of Noxious Weeds and Special Status Species Conservation</a:t>
            </a:r>
            <a:endParaRPr lang="en-US" sz="2800" b="1" dirty="0">
              <a:solidFill>
                <a:srgbClr val="99FF6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93558" y="4360068"/>
            <a:ext cx="2218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i="1" dirty="0" err="1" smtClean="0"/>
              <a:t>Mentzelia</a:t>
            </a:r>
            <a:r>
              <a:rPr lang="en-US" sz="900" b="1" i="1" dirty="0" smtClean="0"/>
              <a:t> </a:t>
            </a:r>
            <a:r>
              <a:rPr lang="en-US" sz="900" b="1" i="1" dirty="0" err="1" smtClean="0"/>
              <a:t>densa</a:t>
            </a:r>
            <a:r>
              <a:rPr lang="en-US" sz="900" b="1" i="1" dirty="0"/>
              <a:t> </a:t>
            </a:r>
            <a:r>
              <a:rPr lang="en-US" sz="900" b="1" dirty="0" smtClean="0"/>
              <a:t>Royal Gorge </a:t>
            </a:r>
            <a:r>
              <a:rPr lang="en-US" sz="900" b="1" dirty="0" err="1" smtClean="0"/>
              <a:t>stickleaf</a:t>
            </a:r>
            <a:endParaRPr lang="en-US" sz="900" b="1" dirty="0" smtClean="0"/>
          </a:p>
          <a:p>
            <a:r>
              <a:rPr lang="en-US" sz="900" b="1" dirty="0" smtClean="0"/>
              <a:t>Photo Credit CO Natural Heritage Progra</a:t>
            </a:r>
            <a:r>
              <a:rPr lang="en-US" sz="900" b="1" i="1" dirty="0" smtClean="0"/>
              <a:t>m</a:t>
            </a:r>
            <a:endParaRPr lang="en-US" sz="900" b="1" dirty="0"/>
          </a:p>
        </p:txBody>
      </p:sp>
      <p:pic>
        <p:nvPicPr>
          <p:cNvPr id="1028" name="Picture 4" descr="http://www.cnhp.colostate.edu/download/projects/rareplants/images/1/closeup1_215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899" y="2352444"/>
            <a:ext cx="2732198" cy="204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974343" y="2444009"/>
            <a:ext cx="26420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i="1" dirty="0" err="1" smtClean="0"/>
              <a:t>Mecinus</a:t>
            </a:r>
            <a:r>
              <a:rPr lang="en-US" sz="900" b="1" i="1" dirty="0" smtClean="0"/>
              <a:t> </a:t>
            </a:r>
            <a:r>
              <a:rPr lang="en-US" sz="900" b="1" i="1" dirty="0" err="1" smtClean="0"/>
              <a:t>janthinus</a:t>
            </a:r>
            <a:r>
              <a:rPr lang="en-US" sz="900" b="1" i="1" dirty="0" smtClean="0"/>
              <a:t> </a:t>
            </a:r>
            <a:r>
              <a:rPr lang="en-US" sz="900" b="1" dirty="0" smtClean="0"/>
              <a:t>Biocontrol Release Poudre River</a:t>
            </a:r>
            <a:endParaRPr lang="en-US" sz="9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61" y="4535658"/>
            <a:ext cx="2774955" cy="184997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36024" y="6364696"/>
            <a:ext cx="10310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Goats Broomfield</a:t>
            </a:r>
            <a:endParaRPr lang="en-US" sz="900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69" y="4932454"/>
            <a:ext cx="2923228" cy="16443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147" y="3741328"/>
            <a:ext cx="2684379" cy="201328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311330" y="5754612"/>
            <a:ext cx="27302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Herbicide Application on Leafy Spurge Berthoud Pass</a:t>
            </a:r>
            <a:endParaRPr lang="en-US" sz="900" b="1" dirty="0"/>
          </a:p>
        </p:txBody>
      </p:sp>
      <p:pic>
        <p:nvPicPr>
          <p:cNvPr id="1032" name="Picture 8" descr="A low intensity surface fire burns pine needles below a Ponderosa Pin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363" y="1487111"/>
            <a:ext cx="2584951" cy="145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9183228" y="2901316"/>
            <a:ext cx="2295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Prescribed fire </a:t>
            </a:r>
          </a:p>
          <a:p>
            <a:r>
              <a:rPr lang="en-US" sz="900" b="1" dirty="0" smtClean="0"/>
              <a:t>Photo Credit Pike San Isabel National Forest</a:t>
            </a:r>
            <a:endParaRPr lang="en-US" sz="900" b="1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20" y="1244254"/>
            <a:ext cx="1813737" cy="24180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386" y="753114"/>
            <a:ext cx="2551986" cy="170132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91750" y="3662324"/>
            <a:ext cx="1944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Purge the Spurge &amp;</a:t>
            </a:r>
          </a:p>
          <a:p>
            <a:r>
              <a:rPr lang="en-US" sz="900" b="1" dirty="0" smtClean="0"/>
              <a:t>Buy Native Plants Event Denver</a:t>
            </a:r>
            <a:endParaRPr lang="en-US" sz="9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4366119" y="6548980"/>
            <a:ext cx="24737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Hand Removal of Mediterranean Sage   Boulder</a:t>
            </a:r>
            <a:endParaRPr lang="en-US" sz="900" b="1" dirty="0"/>
          </a:p>
        </p:txBody>
      </p:sp>
      <p:pic>
        <p:nvPicPr>
          <p:cNvPr id="1034" name="Picture 10" descr="https://static.wixstatic.com/media/c5c869_b9da874d25be483488dc2552d3718463.jpg/v1/fill/w_429,h_240,al_c,q_80,usm_0.66_1.00_0.01/c5c869_b9da874d25be483488dc2552d3718463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" t="7025" r="4103" b="6499"/>
          <a:stretch/>
        </p:blipFill>
        <p:spPr bwMode="auto">
          <a:xfrm>
            <a:off x="6732270" y="714462"/>
            <a:ext cx="2450958" cy="128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6613520" y="1969106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Russian olive removal  </a:t>
            </a:r>
            <a:r>
              <a:rPr lang="en-US" sz="900" b="1" dirty="0" err="1" smtClean="0"/>
              <a:t>Rangely</a:t>
            </a:r>
            <a:endParaRPr lang="en-US" sz="900" b="1" dirty="0" smtClean="0"/>
          </a:p>
          <a:p>
            <a:r>
              <a:rPr lang="en-US" sz="900" b="1" dirty="0" smtClean="0"/>
              <a:t>Photo Credit Rocky Mountain Youth Corp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215208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478" y="6024877"/>
            <a:ext cx="2585836" cy="5876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70190" y="129872"/>
            <a:ext cx="9379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Endangered Species Act:	Threatened, Endangered, Proposed Species, Critical Habitat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6187" y="533693"/>
            <a:ext cx="35128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99FF66"/>
                </a:solidFill>
              </a:rPr>
              <a:t>Lower Valley Upland Environments</a:t>
            </a:r>
          </a:p>
        </p:txBody>
      </p:sp>
      <p:sp>
        <p:nvSpPr>
          <p:cNvPr id="5" name="Rectangle 4"/>
          <p:cNvSpPr/>
          <p:nvPr/>
        </p:nvSpPr>
        <p:spPr>
          <a:xfrm>
            <a:off x="6925830" y="718359"/>
            <a:ext cx="2882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99FF66"/>
                </a:solidFill>
              </a:rPr>
              <a:t>Rocky </a:t>
            </a:r>
            <a:r>
              <a:rPr lang="en-US" b="1" dirty="0" smtClean="0">
                <a:solidFill>
                  <a:srgbClr val="99FF66"/>
                </a:solidFill>
              </a:rPr>
              <a:t>Canyon Environments</a:t>
            </a:r>
            <a:endParaRPr lang="en-US" b="1" dirty="0">
              <a:solidFill>
                <a:srgbClr val="99FF66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76141" y="957559"/>
            <a:ext cx="5555228" cy="5761648"/>
            <a:chOff x="176141" y="957559"/>
            <a:chExt cx="5555228" cy="5761648"/>
          </a:xfrm>
        </p:grpSpPr>
        <p:sp>
          <p:nvSpPr>
            <p:cNvPr id="2" name="TextBox 1"/>
            <p:cNvSpPr txBox="1"/>
            <p:nvPr/>
          </p:nvSpPr>
          <p:spPr>
            <a:xfrm>
              <a:off x="276187" y="957559"/>
              <a:ext cx="38915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Gunnison sage-grouse 	T	</a:t>
              </a:r>
              <a:endParaRPr lang="en-US" dirty="0"/>
            </a:p>
            <a:p>
              <a:r>
                <a:rPr lang="en-US" dirty="0" smtClean="0"/>
                <a:t>Black-footed ferret 		E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511659" y="3805889"/>
              <a:ext cx="221970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00" dirty="0" smtClean="0"/>
                <a:t>Photo Credit US Fish and Wildlife Service</a:t>
              </a:r>
              <a:endParaRPr lang="en-US" sz="900" dirty="0"/>
            </a:p>
          </p:txBody>
        </p:sp>
        <p:pic>
          <p:nvPicPr>
            <p:cNvPr id="8194" name="Picture 2" descr="black-footed ferret 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0311" y="991736"/>
              <a:ext cx="2141058" cy="2783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 descr="juxtaposition of native prairie species and cow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187" y="1603890"/>
              <a:ext cx="2721676" cy="1891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176141" y="3560017"/>
              <a:ext cx="2684017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00" dirty="0" smtClean="0"/>
                <a:t>Photo Credit Colorado Natural Heritage Program</a:t>
              </a:r>
              <a:endParaRPr lang="en-US" sz="900" dirty="0"/>
            </a:p>
          </p:txBody>
        </p:sp>
        <p:pic>
          <p:nvPicPr>
            <p:cNvPr id="8198" name="Picture 6" descr="http://4.bp.blogspot.com/-0o4BoZcf8NA/TtPmf8rGYWI/AAAAAAAAA-E/xkjYa6JYreU/s320/LARI+sagebrush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2884" y="3866194"/>
              <a:ext cx="1928167" cy="25816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1233376" y="6488375"/>
              <a:ext cx="2684017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00" dirty="0" smtClean="0"/>
                <a:t>Photo Credit Colorado Natural Heritage Program</a:t>
              </a:r>
              <a:endParaRPr lang="en-US" sz="9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925830" y="1173843"/>
            <a:ext cx="5028273" cy="4198617"/>
            <a:chOff x="6925830" y="1173843"/>
            <a:chExt cx="5028273" cy="4198617"/>
          </a:xfrm>
        </p:grpSpPr>
        <p:sp>
          <p:nvSpPr>
            <p:cNvPr id="9" name="Rectangle 8"/>
            <p:cNvSpPr/>
            <p:nvPr/>
          </p:nvSpPr>
          <p:spPr>
            <a:xfrm>
              <a:off x="6925830" y="1173843"/>
              <a:ext cx="502827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rgbClr val="FFC000"/>
                  </a:solidFill>
                </a:rPr>
                <a:t>Mexican spotted owl 			T</a:t>
              </a:r>
            </a:p>
            <a:p>
              <a:r>
                <a:rPr lang="en-US" dirty="0" smtClean="0"/>
                <a:t>Designated Critical Habitat for MSO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123740" y="5157016"/>
              <a:ext cx="2275441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 smtClean="0"/>
                <a:t>Photo Credit Bureau of Land Management</a:t>
              </a:r>
              <a:endParaRPr lang="en-US" sz="800" dirty="0"/>
            </a:p>
          </p:txBody>
        </p:sp>
        <p:pic>
          <p:nvPicPr>
            <p:cNvPr id="8200" name="Picture 8" descr="Image result for colorado phantom canyon cliff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0263" y="1988392"/>
              <a:ext cx="2895600" cy="3143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2418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478" y="6024877"/>
            <a:ext cx="2585836" cy="5876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819" y="932688"/>
            <a:ext cx="3121152" cy="24963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049361" y="3556569"/>
            <a:ext cx="104547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/>
              <a:t>Photo Credit Carol</a:t>
            </a:r>
            <a:endParaRPr lang="en-US" sz="900" dirty="0"/>
          </a:p>
        </p:txBody>
      </p:sp>
      <p:grpSp>
        <p:nvGrpSpPr>
          <p:cNvPr id="9" name="Group 8"/>
          <p:cNvGrpSpPr/>
          <p:nvPr/>
        </p:nvGrpSpPr>
        <p:grpSpPr>
          <a:xfrm>
            <a:off x="263775" y="1311860"/>
            <a:ext cx="8749044" cy="5502129"/>
            <a:chOff x="263775" y="1311860"/>
            <a:chExt cx="8749044" cy="5502129"/>
          </a:xfrm>
        </p:grpSpPr>
        <p:pic>
          <p:nvPicPr>
            <p:cNvPr id="3074" name="Picture 2" descr="https://c2.staticflickr.com/6/5055/5532027312_90197b21e5_b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9611" y="2322280"/>
              <a:ext cx="2853208" cy="4290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63775" y="1311860"/>
              <a:ext cx="6096000" cy="507831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i="1" dirty="0" err="1" smtClean="0">
                  <a:solidFill>
                    <a:srgbClr val="FFC000"/>
                  </a:solidFill>
                </a:rPr>
                <a:t>Spiranthes</a:t>
              </a:r>
              <a:r>
                <a:rPr lang="en-US" i="1" dirty="0" smtClean="0">
                  <a:solidFill>
                    <a:srgbClr val="FFC000"/>
                  </a:solidFill>
                </a:rPr>
                <a:t> </a:t>
              </a:r>
              <a:r>
                <a:rPr lang="en-US" i="1" dirty="0" err="1" smtClean="0">
                  <a:solidFill>
                    <a:srgbClr val="FFC000"/>
                  </a:solidFill>
                </a:rPr>
                <a:t>diluvialis</a:t>
              </a:r>
              <a:r>
                <a:rPr lang="en-US" i="1" dirty="0" smtClean="0">
                  <a:solidFill>
                    <a:srgbClr val="FFC000"/>
                  </a:solidFill>
                </a:rPr>
                <a:t> </a:t>
              </a:r>
              <a:r>
                <a:rPr lang="en-US" dirty="0" smtClean="0">
                  <a:solidFill>
                    <a:srgbClr val="FFC000"/>
                  </a:solidFill>
                </a:rPr>
                <a:t>Ute ladies’-tresses orchid		T</a:t>
              </a:r>
            </a:p>
            <a:p>
              <a:r>
                <a:rPr lang="en-US" i="1" dirty="0" err="1" smtClean="0"/>
                <a:t>Platanthera</a:t>
              </a:r>
              <a:r>
                <a:rPr lang="en-US" i="1" dirty="0" smtClean="0"/>
                <a:t> </a:t>
              </a:r>
              <a:r>
                <a:rPr lang="en-US" i="1" dirty="0" err="1" smtClean="0"/>
                <a:t>praeclara</a:t>
              </a:r>
              <a:r>
                <a:rPr lang="en-US" i="1" dirty="0" smtClean="0"/>
                <a:t> </a:t>
              </a:r>
              <a:r>
                <a:rPr lang="en-US" dirty="0" smtClean="0"/>
                <a:t>Western prairie fringed orchid	T</a:t>
              </a:r>
            </a:p>
            <a:p>
              <a:endParaRPr lang="en-US" dirty="0" smtClean="0"/>
            </a:p>
            <a:p>
              <a:r>
                <a:rPr lang="en-US" dirty="0" err="1" smtClean="0"/>
                <a:t>Prebles’s</a:t>
              </a:r>
              <a:r>
                <a:rPr lang="en-US" dirty="0" smtClean="0"/>
                <a:t> meadow jumping mouse 			T</a:t>
              </a:r>
            </a:p>
            <a:p>
              <a:endParaRPr lang="en-US" dirty="0" smtClean="0"/>
            </a:p>
            <a:p>
              <a:r>
                <a:rPr lang="en-US" dirty="0" smtClean="0"/>
                <a:t>Southwest willow flycatcher 				E</a:t>
              </a:r>
            </a:p>
            <a:p>
              <a:r>
                <a:rPr lang="en-US" dirty="0" smtClean="0"/>
                <a:t>Whooping crane 					E</a:t>
              </a:r>
            </a:p>
            <a:p>
              <a:r>
                <a:rPr lang="en-US" dirty="0"/>
                <a:t>Piping plover 					</a:t>
              </a:r>
              <a:r>
                <a:rPr lang="en-US" dirty="0" smtClean="0"/>
                <a:t>T</a:t>
              </a:r>
              <a:endParaRPr lang="en-US" dirty="0" smtClean="0">
                <a:solidFill>
                  <a:srgbClr val="FFC000"/>
                </a:solidFill>
              </a:endParaRPr>
            </a:p>
            <a:p>
              <a:r>
                <a:rPr lang="en-US" dirty="0"/>
                <a:t>Least tern 					E </a:t>
              </a:r>
              <a:endParaRPr lang="en-US" dirty="0" smtClean="0"/>
            </a:p>
            <a:p>
              <a:endParaRPr lang="en-US" dirty="0" smtClean="0">
                <a:solidFill>
                  <a:srgbClr val="FFC000"/>
                </a:solidFill>
              </a:endParaRPr>
            </a:p>
            <a:p>
              <a:r>
                <a:rPr lang="en-US" dirty="0">
                  <a:solidFill>
                    <a:srgbClr val="FFC000"/>
                  </a:solidFill>
                </a:rPr>
                <a:t>Greenback cutthroat trout 				</a:t>
              </a:r>
              <a:r>
                <a:rPr lang="en-US" dirty="0" smtClean="0">
                  <a:solidFill>
                    <a:srgbClr val="FFC000"/>
                  </a:solidFill>
                </a:rPr>
                <a:t>T</a:t>
              </a:r>
              <a:endParaRPr lang="en-US" dirty="0">
                <a:solidFill>
                  <a:srgbClr val="FFC000"/>
                </a:solidFill>
              </a:endParaRPr>
            </a:p>
            <a:p>
              <a:r>
                <a:rPr lang="en-US" dirty="0" smtClean="0"/>
                <a:t>Humpback chub 					E</a:t>
              </a:r>
            </a:p>
            <a:p>
              <a:r>
                <a:rPr lang="en-US" dirty="0" err="1" smtClean="0"/>
                <a:t>Bonytail</a:t>
              </a:r>
              <a:r>
                <a:rPr lang="en-US" dirty="0" smtClean="0"/>
                <a:t> chub 					E</a:t>
              </a:r>
            </a:p>
            <a:p>
              <a:r>
                <a:rPr lang="en-US" dirty="0" smtClean="0"/>
                <a:t>Colorado </a:t>
              </a:r>
              <a:r>
                <a:rPr lang="en-US" dirty="0" err="1" smtClean="0"/>
                <a:t>pikeminnow</a:t>
              </a:r>
              <a:r>
                <a:rPr lang="en-US" dirty="0" smtClean="0"/>
                <a:t> 				E</a:t>
              </a:r>
            </a:p>
            <a:p>
              <a:r>
                <a:rPr lang="en-US" dirty="0" smtClean="0"/>
                <a:t>Razorback sucker 					E</a:t>
              </a:r>
            </a:p>
            <a:p>
              <a:r>
                <a:rPr lang="en-US" dirty="0"/>
                <a:t>Pallid sturgeon 					E</a:t>
              </a:r>
            </a:p>
            <a:p>
              <a:endParaRPr lang="en-US" dirty="0"/>
            </a:p>
            <a:p>
              <a:r>
                <a:rPr lang="en-US" dirty="0">
                  <a:solidFill>
                    <a:srgbClr val="FFC000"/>
                  </a:solidFill>
                </a:rPr>
                <a:t>Arkansas darter 					</a:t>
              </a:r>
              <a:r>
                <a:rPr lang="en-US" dirty="0" smtClean="0">
                  <a:solidFill>
                    <a:srgbClr val="FFC000"/>
                  </a:solidFill>
                </a:rPr>
                <a:t>C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019800" y="6583157"/>
              <a:ext cx="2031325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>
                  <a:latin typeface="Proxima Nova"/>
                </a:rPr>
                <a:t>Photo </a:t>
              </a:r>
              <a:r>
                <a:rPr lang="en-US" sz="900" dirty="0" smtClean="0">
                  <a:latin typeface="Proxima Nova"/>
                </a:rPr>
                <a:t>Credit</a:t>
              </a:r>
              <a:r>
                <a:rPr lang="en-US" sz="900" dirty="0">
                  <a:latin typeface="Proxima Nova"/>
                </a:rPr>
                <a:t>: </a:t>
              </a:r>
              <a:r>
                <a:rPr lang="en-US" sz="900" dirty="0" err="1">
                  <a:latin typeface="Proxima Nova"/>
                </a:rPr>
                <a:t>Bekee</a:t>
              </a:r>
              <a:r>
                <a:rPr lang="en-US" sz="900" dirty="0">
                  <a:latin typeface="Proxima Nova"/>
                </a:rPr>
                <a:t> </a:t>
              </a:r>
              <a:r>
                <a:rPr lang="en-US" sz="900" dirty="0" err="1" smtClean="0">
                  <a:latin typeface="Proxima Nova"/>
                </a:rPr>
                <a:t>Hotze</a:t>
              </a:r>
              <a:r>
                <a:rPr lang="en-US" sz="900" dirty="0" smtClean="0">
                  <a:latin typeface="Proxima Nova"/>
                </a:rPr>
                <a:t> USFWS</a:t>
              </a:r>
              <a:endParaRPr lang="en-US" sz="9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670190" y="129872"/>
            <a:ext cx="9379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Endangered Species Act:	Threatened, Endangered, Proposed Species, Critical Habitat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3775" y="597755"/>
            <a:ext cx="52960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99FF66"/>
                </a:solidFill>
              </a:rPr>
              <a:t>Wetlands, Fens, Riparian Corridors, Sites </a:t>
            </a:r>
          </a:p>
          <a:p>
            <a:r>
              <a:rPr lang="en-US" b="1" dirty="0" smtClean="0">
                <a:solidFill>
                  <a:srgbClr val="99FF66"/>
                </a:solidFill>
              </a:rPr>
              <a:t>Within </a:t>
            </a:r>
            <a:r>
              <a:rPr lang="en-US" b="1" dirty="0">
                <a:solidFill>
                  <a:srgbClr val="99FF66"/>
                </a:solidFill>
              </a:rPr>
              <a:t>½ mile of Arkansas </a:t>
            </a:r>
            <a:r>
              <a:rPr lang="en-US" b="1" dirty="0" smtClean="0">
                <a:solidFill>
                  <a:srgbClr val="99FF66"/>
                </a:solidFill>
              </a:rPr>
              <a:t>River, </a:t>
            </a:r>
            <a:r>
              <a:rPr lang="en-US" b="1" dirty="0">
                <a:solidFill>
                  <a:srgbClr val="99FF66"/>
                </a:solidFill>
              </a:rPr>
              <a:t>Perennial Tributaries</a:t>
            </a:r>
          </a:p>
        </p:txBody>
      </p:sp>
    </p:spTree>
    <p:extLst>
      <p:ext uri="{BB962C8B-B14F-4D97-AF65-F5344CB8AC3E}">
        <p14:creationId xmlns:p14="http://schemas.microsoft.com/office/powerpoint/2010/main" val="47303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478" y="6024877"/>
            <a:ext cx="2585836" cy="587690"/>
          </a:xfrm>
          <a:prstGeom prst="rect">
            <a:avLst/>
          </a:prstGeom>
        </p:spPr>
      </p:pic>
      <p:pic>
        <p:nvPicPr>
          <p:cNvPr id="2052" name="Picture 4" descr="The west side of the Continental Div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207" y="3613345"/>
            <a:ext cx="3284744" cy="246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063631" y="6203306"/>
            <a:ext cx="316547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/>
              <a:t>Photo Credit  Mal </a:t>
            </a:r>
            <a:r>
              <a:rPr lang="en-US" sz="900" dirty="0" err="1" smtClean="0"/>
              <a:t>Sillars</a:t>
            </a:r>
            <a:r>
              <a:rPr lang="en-US" sz="900" dirty="0" smtClean="0"/>
              <a:t> Chaffee County Times</a:t>
            </a:r>
            <a:endParaRPr lang="en-US" sz="900" dirty="0"/>
          </a:p>
        </p:txBody>
      </p:sp>
      <p:sp>
        <p:nvSpPr>
          <p:cNvPr id="8" name="TextBox 7"/>
          <p:cNvSpPr txBox="1"/>
          <p:nvPr/>
        </p:nvSpPr>
        <p:spPr>
          <a:xfrm>
            <a:off x="1670190" y="129872"/>
            <a:ext cx="9379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Endangered Species Act:	Threatened, Endangered, Proposed Species, Critical Habitat</a:t>
            </a:r>
            <a:endParaRPr lang="en-US" sz="2000" b="1" dirty="0">
              <a:solidFill>
                <a:srgbClr val="FFFF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30671" y="950241"/>
            <a:ext cx="5185376" cy="4349895"/>
            <a:chOff x="6830671" y="1496084"/>
            <a:chExt cx="5185376" cy="4349895"/>
          </a:xfrm>
        </p:grpSpPr>
        <p:sp>
          <p:nvSpPr>
            <p:cNvPr id="3" name="Rectangle 2"/>
            <p:cNvSpPr/>
            <p:nvPr/>
          </p:nvSpPr>
          <p:spPr>
            <a:xfrm>
              <a:off x="6830671" y="1496084"/>
              <a:ext cx="5185376" cy="15081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 smtClean="0">
                  <a:solidFill>
                    <a:srgbClr val="99FF66"/>
                  </a:solidFill>
                </a:rPr>
                <a:t>Alpine Environments</a:t>
              </a:r>
            </a:p>
            <a:p>
              <a:endParaRPr lang="en-US" dirty="0" smtClean="0"/>
            </a:p>
            <a:p>
              <a:r>
                <a:rPr lang="en-US" dirty="0" smtClean="0"/>
                <a:t>North American wolverine proposed 		T</a:t>
              </a:r>
            </a:p>
            <a:p>
              <a:r>
                <a:rPr lang="en-US" i="1" dirty="0" err="1" smtClean="0"/>
                <a:t>Eutrema</a:t>
              </a:r>
              <a:r>
                <a:rPr lang="en-US" i="1" dirty="0" smtClean="0"/>
                <a:t> </a:t>
              </a:r>
              <a:r>
                <a:rPr lang="en-US" i="1" dirty="0" err="1" smtClean="0"/>
                <a:t>penlandii</a:t>
              </a:r>
              <a:r>
                <a:rPr lang="en-US" i="1" dirty="0" smtClean="0"/>
                <a:t> </a:t>
              </a:r>
              <a:r>
                <a:rPr lang="en-US" dirty="0" err="1" smtClean="0"/>
                <a:t>Penland</a:t>
              </a:r>
              <a:r>
                <a:rPr lang="en-US" dirty="0" smtClean="0"/>
                <a:t> alpine fen mustard	T</a:t>
              </a:r>
            </a:p>
            <a:p>
              <a:r>
                <a:rPr lang="en-US" dirty="0" err="1" smtClean="0"/>
                <a:t>Uncompaghre</a:t>
              </a:r>
              <a:r>
                <a:rPr lang="en-US" dirty="0" smtClean="0"/>
                <a:t> fritillary butterfly 		E</a:t>
              </a:r>
            </a:p>
          </p:txBody>
        </p:sp>
        <p:pic>
          <p:nvPicPr>
            <p:cNvPr id="2060" name="Picture 12" descr="http://dev.parkcountytrust.org/wp-content/uploads/2013/03/Alpine-Mustard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8245" y="3167679"/>
              <a:ext cx="2968069" cy="23192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8774109" y="5615147"/>
              <a:ext cx="16353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Photo Credit Park County Trust</a:t>
              </a:r>
              <a:endParaRPr lang="en-US" sz="9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72385" y="913292"/>
            <a:ext cx="3998826" cy="3821353"/>
            <a:chOff x="272385" y="913292"/>
            <a:chExt cx="3998826" cy="3821353"/>
          </a:xfrm>
        </p:grpSpPr>
        <p:sp>
          <p:nvSpPr>
            <p:cNvPr id="6" name="Rectangle 5"/>
            <p:cNvSpPr/>
            <p:nvPr/>
          </p:nvSpPr>
          <p:spPr>
            <a:xfrm>
              <a:off x="389860" y="913292"/>
              <a:ext cx="388135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99FF66"/>
                  </a:solidFill>
                </a:rPr>
                <a:t>Subalpine Environments</a:t>
              </a:r>
            </a:p>
            <a:p>
              <a:endParaRPr lang="en-US" dirty="0"/>
            </a:p>
            <a:p>
              <a:r>
                <a:rPr lang="en-US" dirty="0"/>
                <a:t>Canada lynx 		</a:t>
              </a:r>
              <a:r>
                <a:rPr lang="en-US" dirty="0" smtClean="0"/>
                <a:t>T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72385" y="4503813"/>
              <a:ext cx="3165475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00" dirty="0" smtClean="0"/>
                <a:t>Photo Credit  Doug Clark Rio Grande National Forest</a:t>
              </a:r>
              <a:endParaRPr lang="en-US" sz="900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916" y="1867889"/>
              <a:ext cx="3351362" cy="2514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437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478" y="6024877"/>
            <a:ext cx="2585836" cy="5876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2651" y="1842030"/>
            <a:ext cx="4851008" cy="372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99FF"/>
                </a:solidFill>
              </a:rPr>
              <a:t>US Forest Service Region 2 Sensitive Species</a:t>
            </a:r>
          </a:p>
          <a:p>
            <a:endParaRPr lang="en-US" dirty="0" smtClean="0"/>
          </a:p>
          <a:p>
            <a:r>
              <a:rPr lang="en-US" dirty="0" smtClean="0"/>
              <a:t>5 amphibians</a:t>
            </a:r>
          </a:p>
          <a:p>
            <a:r>
              <a:rPr lang="en-US" dirty="0" smtClean="0"/>
              <a:t>2 </a:t>
            </a:r>
            <a:r>
              <a:rPr lang="en-US" dirty="0"/>
              <a:t>reptiles</a:t>
            </a:r>
          </a:p>
          <a:p>
            <a:r>
              <a:rPr lang="en-US" dirty="0"/>
              <a:t>19 fish</a:t>
            </a:r>
          </a:p>
          <a:p>
            <a:r>
              <a:rPr lang="en-US" dirty="0"/>
              <a:t>8 </a:t>
            </a:r>
            <a:r>
              <a:rPr lang="en-US" dirty="0" smtClean="0"/>
              <a:t>insects</a:t>
            </a:r>
          </a:p>
          <a:p>
            <a:r>
              <a:rPr lang="en-US" dirty="0" smtClean="0"/>
              <a:t>31 birds</a:t>
            </a:r>
          </a:p>
          <a:p>
            <a:r>
              <a:rPr lang="en-US" dirty="0" smtClean="0"/>
              <a:t>19 mammals</a:t>
            </a:r>
          </a:p>
          <a:p>
            <a:r>
              <a:rPr lang="en-US" dirty="0" smtClean="0"/>
              <a:t>87 plants</a:t>
            </a:r>
          </a:p>
          <a:p>
            <a:r>
              <a:rPr lang="en-US" dirty="0"/>
              <a:t>3 </a:t>
            </a:r>
            <a:r>
              <a:rPr lang="en-US" dirty="0" err="1" smtClean="0"/>
              <a:t>molluscs</a:t>
            </a:r>
            <a:endParaRPr lang="en-US" dirty="0"/>
          </a:p>
          <a:p>
            <a:endParaRPr lang="en-US" dirty="0"/>
          </a:p>
          <a:p>
            <a:r>
              <a:rPr lang="en-US" dirty="0" smtClean="0">
                <a:solidFill>
                  <a:srgbClr val="FF99FF"/>
                </a:solidFill>
              </a:rPr>
              <a:t>Western </a:t>
            </a:r>
            <a:r>
              <a:rPr lang="en-US" dirty="0">
                <a:solidFill>
                  <a:srgbClr val="FF99FF"/>
                </a:solidFill>
              </a:rPr>
              <a:t>bumble </a:t>
            </a:r>
            <a:r>
              <a:rPr lang="en-US" dirty="0" smtClean="0">
                <a:solidFill>
                  <a:srgbClr val="FF99FF"/>
                </a:solidFill>
              </a:rPr>
              <a:t>bee (</a:t>
            </a:r>
            <a:r>
              <a:rPr lang="en-US" i="1" dirty="0" err="1">
                <a:solidFill>
                  <a:srgbClr val="FF99FF"/>
                </a:solidFill>
              </a:rPr>
              <a:t>Bombus</a:t>
            </a:r>
            <a:r>
              <a:rPr lang="en-US" i="1" dirty="0">
                <a:solidFill>
                  <a:srgbClr val="FF99FF"/>
                </a:solidFill>
              </a:rPr>
              <a:t> </a:t>
            </a:r>
            <a:r>
              <a:rPr lang="en-US" i="1" dirty="0" err="1" smtClean="0">
                <a:solidFill>
                  <a:srgbClr val="FF99FF"/>
                </a:solidFill>
              </a:rPr>
              <a:t>occidentalis</a:t>
            </a:r>
            <a:r>
              <a:rPr lang="en-US" i="1" dirty="0" smtClean="0">
                <a:solidFill>
                  <a:srgbClr val="FF99FF"/>
                </a:solidFill>
              </a:rPr>
              <a:t>)</a:t>
            </a:r>
          </a:p>
          <a:p>
            <a:r>
              <a:rPr lang="en-US" dirty="0" smtClean="0">
                <a:solidFill>
                  <a:srgbClr val="FF99FF"/>
                </a:solidFill>
              </a:rPr>
              <a:t>Monarch butterfly </a:t>
            </a:r>
            <a:r>
              <a:rPr lang="en-US" i="1" dirty="0" smtClean="0">
                <a:solidFill>
                  <a:srgbClr val="FF99FF"/>
                </a:solidFill>
              </a:rPr>
              <a:t>(</a:t>
            </a:r>
            <a:r>
              <a:rPr lang="en-US" i="1" dirty="0" err="1" smtClean="0">
                <a:solidFill>
                  <a:srgbClr val="FF99FF"/>
                </a:solidFill>
              </a:rPr>
              <a:t>Danaus</a:t>
            </a:r>
            <a:r>
              <a:rPr lang="en-US" i="1" dirty="0" smtClean="0">
                <a:solidFill>
                  <a:srgbClr val="FF99FF"/>
                </a:solidFill>
              </a:rPr>
              <a:t> </a:t>
            </a:r>
            <a:r>
              <a:rPr lang="en-US" i="1" dirty="0" err="1" smtClean="0">
                <a:solidFill>
                  <a:srgbClr val="FF99FF"/>
                </a:solidFill>
              </a:rPr>
              <a:t>plexippus</a:t>
            </a:r>
            <a:r>
              <a:rPr lang="en-US" i="1" dirty="0" smtClean="0">
                <a:solidFill>
                  <a:srgbClr val="FF99FF"/>
                </a:solidFill>
              </a:rPr>
              <a:t> </a:t>
            </a:r>
            <a:r>
              <a:rPr lang="en-US" i="1" dirty="0" err="1" smtClean="0">
                <a:solidFill>
                  <a:srgbClr val="FF99FF"/>
                </a:solidFill>
              </a:rPr>
              <a:t>plexippus</a:t>
            </a:r>
            <a:r>
              <a:rPr lang="en-US" i="1" dirty="0" smtClean="0">
                <a:solidFill>
                  <a:srgbClr val="FF99FF"/>
                </a:solidFill>
              </a:rPr>
              <a:t>)</a:t>
            </a:r>
            <a:endParaRPr lang="en-US" dirty="0">
              <a:solidFill>
                <a:srgbClr val="FF99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60461" y="1982450"/>
            <a:ext cx="3544560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BLM Colorado Sensitive Species</a:t>
            </a:r>
          </a:p>
          <a:p>
            <a:endParaRPr lang="en-US" dirty="0"/>
          </a:p>
          <a:p>
            <a:r>
              <a:rPr lang="en-US" dirty="0"/>
              <a:t>5 </a:t>
            </a:r>
            <a:r>
              <a:rPr lang="en-US" dirty="0" smtClean="0"/>
              <a:t>amphibians</a:t>
            </a:r>
          </a:p>
          <a:p>
            <a:r>
              <a:rPr lang="en-US" dirty="0"/>
              <a:t>4 reptiles</a:t>
            </a:r>
          </a:p>
          <a:p>
            <a:r>
              <a:rPr lang="en-US" dirty="0"/>
              <a:t>9 </a:t>
            </a:r>
            <a:r>
              <a:rPr lang="en-US" dirty="0" smtClean="0"/>
              <a:t>fish</a:t>
            </a:r>
          </a:p>
          <a:p>
            <a:r>
              <a:rPr lang="en-US" dirty="0"/>
              <a:t>I </a:t>
            </a:r>
            <a:r>
              <a:rPr lang="en-US" dirty="0" smtClean="0"/>
              <a:t>insect</a:t>
            </a:r>
            <a:endParaRPr lang="en-US" dirty="0"/>
          </a:p>
          <a:p>
            <a:r>
              <a:rPr lang="en-US" dirty="0"/>
              <a:t>14 </a:t>
            </a:r>
            <a:r>
              <a:rPr lang="en-US" dirty="0" smtClean="0"/>
              <a:t>birds</a:t>
            </a:r>
            <a:endParaRPr lang="en-US" dirty="0"/>
          </a:p>
          <a:p>
            <a:r>
              <a:rPr lang="en-US" dirty="0" smtClean="0"/>
              <a:t>11 mammals</a:t>
            </a:r>
          </a:p>
          <a:p>
            <a:r>
              <a:rPr lang="en-US" dirty="0" smtClean="0"/>
              <a:t>67 plants</a:t>
            </a:r>
          </a:p>
          <a:p>
            <a:r>
              <a:rPr lang="en-US" dirty="0" smtClean="0"/>
              <a:t>0 </a:t>
            </a:r>
            <a:r>
              <a:rPr lang="en-US" dirty="0" err="1" smtClean="0"/>
              <a:t>molluscs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04067" y="202062"/>
            <a:ext cx="27076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99FF99"/>
                </a:solidFill>
              </a:rPr>
              <a:t>Policy Directives</a:t>
            </a:r>
          </a:p>
          <a:p>
            <a:pPr algn="ctr"/>
            <a:r>
              <a:rPr lang="en-US" sz="2800" b="1" dirty="0" smtClean="0">
                <a:solidFill>
                  <a:srgbClr val="99FF99"/>
                </a:solidFill>
              </a:rPr>
              <a:t>Sensitive Species</a:t>
            </a:r>
            <a:endParaRPr lang="en-US" sz="2800" b="1" dirty="0">
              <a:solidFill>
                <a:srgbClr val="99FF99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21568" y="5600102"/>
            <a:ext cx="795891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66"/>
                </a:solidFill>
              </a:rPr>
              <a:t>Species </a:t>
            </a:r>
            <a:r>
              <a:rPr lang="en-US" sz="3200" b="1" dirty="0" smtClean="0">
                <a:solidFill>
                  <a:srgbClr val="FF0066"/>
                </a:solidFill>
              </a:rPr>
              <a:t>Viability</a:t>
            </a:r>
          </a:p>
          <a:p>
            <a:r>
              <a:rPr lang="en-US" sz="3200" b="1" dirty="0" smtClean="0">
                <a:solidFill>
                  <a:srgbClr val="FF0066"/>
                </a:solidFill>
              </a:rPr>
              <a:t>ESA, NFMA, etc.: Cannot trend towards listing</a:t>
            </a:r>
            <a:endParaRPr lang="en-US" sz="3200" b="1" dirty="0">
              <a:solidFill>
                <a:srgbClr val="FF0066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64769" y="1127487"/>
            <a:ext cx="4469921" cy="668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 </a:t>
            </a:r>
            <a:r>
              <a:rPr lang="en-US" b="1" dirty="0" smtClean="0">
                <a:solidFill>
                  <a:srgbClr val="FFFF00"/>
                </a:solidFill>
              </a:rPr>
              <a:t>BLM </a:t>
            </a:r>
            <a:r>
              <a:rPr lang="en-US" b="1" dirty="0">
                <a:solidFill>
                  <a:srgbClr val="FFFF00"/>
                </a:solidFill>
              </a:rPr>
              <a:t>Manual 6840 Special Status </a:t>
            </a:r>
            <a:r>
              <a:rPr lang="en-US" b="1" dirty="0" smtClean="0">
                <a:solidFill>
                  <a:srgbClr val="FFFF00"/>
                </a:solidFill>
              </a:rPr>
              <a:t>Species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Management </a:t>
            </a:r>
            <a:r>
              <a:rPr lang="en-US" b="1" dirty="0">
                <a:solidFill>
                  <a:srgbClr val="FFFF00"/>
                </a:solidFill>
              </a:rPr>
              <a:t>(2008)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2651" y="1119634"/>
            <a:ext cx="5241851" cy="641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99FF"/>
                </a:solidFill>
              </a:rPr>
              <a:t>Forest Service Manual 2670 Threatened, </a:t>
            </a:r>
            <a:r>
              <a:rPr lang="en-US" b="1" dirty="0" smtClean="0">
                <a:solidFill>
                  <a:srgbClr val="FF99FF"/>
                </a:solidFill>
              </a:rPr>
              <a:t>Endangered</a:t>
            </a:r>
          </a:p>
          <a:p>
            <a:r>
              <a:rPr lang="en-US" b="1" dirty="0" smtClean="0">
                <a:solidFill>
                  <a:srgbClr val="FF99FF"/>
                </a:solidFill>
              </a:rPr>
              <a:t>and </a:t>
            </a:r>
            <a:r>
              <a:rPr lang="en-US" b="1" dirty="0">
                <a:solidFill>
                  <a:srgbClr val="FF99FF"/>
                </a:solidFill>
              </a:rPr>
              <a:t>Sensitive Plants and Animals (2005)</a:t>
            </a:r>
            <a:endParaRPr lang="en-US" dirty="0">
              <a:solidFill>
                <a:srgbClr val="FF99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1698" y="2673027"/>
            <a:ext cx="221240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99FF66"/>
                </a:solidFill>
              </a:rPr>
              <a:t>Unique Environments</a:t>
            </a:r>
          </a:p>
          <a:p>
            <a:pPr algn="ctr"/>
            <a:r>
              <a:rPr lang="en-US" dirty="0" smtClean="0">
                <a:solidFill>
                  <a:srgbClr val="99FF66"/>
                </a:solidFill>
              </a:rPr>
              <a:t>Soils</a:t>
            </a:r>
          </a:p>
          <a:p>
            <a:pPr algn="ctr"/>
            <a:r>
              <a:rPr lang="en-US" dirty="0" smtClean="0">
                <a:solidFill>
                  <a:srgbClr val="99FF66"/>
                </a:solidFill>
              </a:rPr>
              <a:t>Cliffs</a:t>
            </a:r>
          </a:p>
          <a:p>
            <a:pPr algn="ctr"/>
            <a:r>
              <a:rPr lang="en-US" dirty="0" smtClean="0">
                <a:solidFill>
                  <a:srgbClr val="99FF66"/>
                </a:solidFill>
              </a:rPr>
              <a:t>Barrens</a:t>
            </a:r>
          </a:p>
          <a:p>
            <a:pPr algn="ctr"/>
            <a:r>
              <a:rPr lang="en-US" dirty="0" smtClean="0">
                <a:solidFill>
                  <a:srgbClr val="99FF66"/>
                </a:solidFill>
              </a:rPr>
              <a:t>Wetlands</a:t>
            </a:r>
          </a:p>
          <a:p>
            <a:pPr algn="ctr"/>
            <a:r>
              <a:rPr lang="en-US" dirty="0" smtClean="0">
                <a:solidFill>
                  <a:srgbClr val="99FF66"/>
                </a:solidFill>
              </a:rPr>
              <a:t>Fens</a:t>
            </a:r>
          </a:p>
          <a:p>
            <a:pPr algn="ctr"/>
            <a:r>
              <a:rPr lang="en-US" dirty="0" smtClean="0">
                <a:solidFill>
                  <a:srgbClr val="99FF66"/>
                </a:solidFill>
              </a:rPr>
              <a:t>Riparian</a:t>
            </a:r>
            <a:endParaRPr lang="en-US" dirty="0">
              <a:solidFill>
                <a:srgbClr val="99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68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478" y="6024877"/>
            <a:ext cx="2585836" cy="5876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0269" y="1004210"/>
            <a:ext cx="733438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§ 24-4-103, C.R.S., and the state Wildlife Act, §§ 33-1-101 to 33-6-209, C.R.S.</a:t>
            </a:r>
          </a:p>
          <a:p>
            <a:r>
              <a:rPr lang="en-US" dirty="0"/>
              <a:t>Focus on Take</a:t>
            </a:r>
          </a:p>
          <a:p>
            <a:endParaRPr lang="en-US" dirty="0"/>
          </a:p>
          <a:p>
            <a:r>
              <a:rPr lang="en-US" dirty="0" smtClean="0"/>
              <a:t>State Endangered</a:t>
            </a:r>
            <a:endParaRPr lang="en-US" dirty="0"/>
          </a:p>
          <a:p>
            <a:r>
              <a:rPr lang="en-US" dirty="0" smtClean="0"/>
              <a:t>State Threatened</a:t>
            </a:r>
          </a:p>
          <a:p>
            <a:r>
              <a:rPr lang="en-US" dirty="0">
                <a:solidFill>
                  <a:srgbClr val="FFFF00"/>
                </a:solidFill>
              </a:rPr>
              <a:t>State Special Concern (not a statutory category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92506" y="6565517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http://cpw.state.co.us/aboutus/Pages/StateWildlifeActionPlan.aspx</a:t>
            </a:r>
          </a:p>
        </p:txBody>
      </p:sp>
      <p:sp>
        <p:nvSpPr>
          <p:cNvPr id="7" name="Rectangle 6"/>
          <p:cNvSpPr/>
          <p:nvPr/>
        </p:nvSpPr>
        <p:spPr>
          <a:xfrm>
            <a:off x="136478" y="6565517"/>
            <a:ext cx="5256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http://cpw.state.co.us/Documents/CNAP/rareplant_SWAP_2015_final_sept9.pdf</a:t>
            </a:r>
          </a:p>
        </p:txBody>
      </p:sp>
      <p:sp>
        <p:nvSpPr>
          <p:cNvPr id="8" name="Rectangle 7"/>
          <p:cNvSpPr/>
          <p:nvPr/>
        </p:nvSpPr>
        <p:spPr>
          <a:xfrm>
            <a:off x="3090870" y="97078"/>
            <a:ext cx="593406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99FF66"/>
                </a:solidFill>
              </a:rPr>
              <a:t>Species </a:t>
            </a:r>
            <a:r>
              <a:rPr lang="en-US" sz="2800" b="1" dirty="0" smtClean="0">
                <a:solidFill>
                  <a:srgbClr val="99FF66"/>
                </a:solidFill>
              </a:rPr>
              <a:t>Listed by the State of Colorado</a:t>
            </a:r>
          </a:p>
          <a:p>
            <a:pPr algn="ctr"/>
            <a:r>
              <a:rPr lang="en-US" sz="2800" b="1" dirty="0" smtClean="0">
                <a:solidFill>
                  <a:srgbClr val="99FF66"/>
                </a:solidFill>
              </a:rPr>
              <a:t>Non-Game Wildlife</a:t>
            </a:r>
            <a:endParaRPr lang="en-US" sz="2800" b="1" dirty="0">
              <a:solidFill>
                <a:srgbClr val="99FF66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0269" y="336374"/>
            <a:ext cx="11733251" cy="6022762"/>
            <a:chOff x="230269" y="336374"/>
            <a:chExt cx="11733251" cy="6022762"/>
          </a:xfrm>
        </p:grpSpPr>
        <p:sp>
          <p:nvSpPr>
            <p:cNvPr id="5" name="Rectangle 4"/>
            <p:cNvSpPr/>
            <p:nvPr/>
          </p:nvSpPr>
          <p:spPr>
            <a:xfrm>
              <a:off x="230269" y="2942816"/>
              <a:ext cx="5721202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0072C6"/>
                  </a:solidFill>
                </a:rPr>
                <a:t>Colorado's State Wildlife Action </a:t>
              </a:r>
              <a:r>
                <a:rPr lang="en-US" b="1" dirty="0" smtClean="0">
                  <a:solidFill>
                    <a:srgbClr val="0072C6"/>
                  </a:solidFill>
                </a:rPr>
                <a:t>Plan</a:t>
              </a:r>
            </a:p>
            <a:p>
              <a:endParaRPr lang="en-US" b="1" i="0" dirty="0" smtClean="0">
                <a:solidFill>
                  <a:srgbClr val="0072C6"/>
                </a:solidFill>
                <a:effectLst/>
              </a:endParaRPr>
            </a:p>
            <a:p>
              <a:r>
                <a:rPr lang="en-US" b="1" i="0" dirty="0" smtClean="0">
                  <a:solidFill>
                    <a:srgbClr val="0072C6"/>
                  </a:solidFill>
                  <a:effectLst/>
                </a:rPr>
                <a:t>Not regulation</a:t>
              </a:r>
            </a:p>
            <a:p>
              <a:r>
                <a:rPr lang="en-US" b="1" dirty="0" smtClean="0">
                  <a:solidFill>
                    <a:srgbClr val="0072C6"/>
                  </a:solidFill>
                </a:rPr>
                <a:t>Not a recovery plan</a:t>
              </a:r>
            </a:p>
            <a:p>
              <a:r>
                <a:rPr lang="en-US" b="1" i="0" dirty="0" smtClean="0">
                  <a:solidFill>
                    <a:srgbClr val="0072C6"/>
                  </a:solidFill>
                  <a:effectLst/>
                </a:rPr>
                <a:t>Conservation practices- consistency, actions</a:t>
              </a:r>
            </a:p>
            <a:p>
              <a:endParaRPr lang="en-US" b="1" i="0" dirty="0" smtClean="0">
                <a:solidFill>
                  <a:srgbClr val="0072C6"/>
                </a:solidFill>
                <a:effectLst/>
              </a:endParaRPr>
            </a:p>
            <a:p>
              <a:r>
                <a:rPr lang="en-US" b="1" dirty="0" smtClean="0">
                  <a:solidFill>
                    <a:srgbClr val="0072C6"/>
                  </a:solidFill>
                </a:rPr>
                <a:t>For everyone</a:t>
              </a:r>
            </a:p>
            <a:p>
              <a:r>
                <a:rPr lang="en-US" b="1" i="0" dirty="0" smtClean="0">
                  <a:solidFill>
                    <a:srgbClr val="0072C6"/>
                  </a:solidFill>
                  <a:effectLst/>
                </a:rPr>
                <a:t>Partnership building</a:t>
              </a:r>
            </a:p>
            <a:p>
              <a:r>
                <a:rPr lang="en-US" b="1" dirty="0" smtClean="0">
                  <a:solidFill>
                    <a:srgbClr val="0072C6"/>
                  </a:solidFill>
                </a:rPr>
                <a:t>Project design</a:t>
              </a:r>
            </a:p>
            <a:p>
              <a:r>
                <a:rPr lang="en-US" b="1" i="0" dirty="0" smtClean="0">
                  <a:solidFill>
                    <a:srgbClr val="0072C6"/>
                  </a:solidFill>
                  <a:effectLst/>
                </a:rPr>
                <a:t>Implementation</a:t>
              </a:r>
            </a:p>
            <a:p>
              <a:endParaRPr lang="en-US" b="1" dirty="0">
                <a:solidFill>
                  <a:srgbClr val="0072C6"/>
                </a:solidFill>
              </a:endParaRPr>
            </a:p>
            <a:p>
              <a:r>
                <a:rPr lang="en-US" dirty="0">
                  <a:solidFill>
                    <a:srgbClr val="9999FF"/>
                  </a:solidFill>
                </a:rPr>
                <a:t>Approval from the US Fish and Wildlife </a:t>
              </a:r>
              <a:r>
                <a:rPr lang="en-US" dirty="0" smtClean="0">
                  <a:solidFill>
                    <a:srgbClr val="9999FF"/>
                  </a:solidFill>
                </a:rPr>
                <a:t>Service</a:t>
              </a:r>
              <a:endParaRPr lang="en-US" dirty="0">
                <a:solidFill>
                  <a:srgbClr val="9999FF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l="29591" t="12948" r="28040" b="35"/>
            <a:stretch/>
          </p:blipFill>
          <p:spPr>
            <a:xfrm>
              <a:off x="9280478" y="336374"/>
              <a:ext cx="2683042" cy="344407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l="29942" t="15863" r="28216"/>
            <a:stretch/>
          </p:blipFill>
          <p:spPr>
            <a:xfrm>
              <a:off x="6509084" y="3010862"/>
              <a:ext cx="2634916" cy="33475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831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478" y="6024877"/>
            <a:ext cx="2585836" cy="5876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92414" y="109917"/>
            <a:ext cx="4901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99FF66"/>
                </a:solidFill>
              </a:rPr>
              <a:t>Best Management Practices</a:t>
            </a:r>
            <a:endParaRPr lang="en-US" sz="3200" b="1" dirty="0">
              <a:solidFill>
                <a:srgbClr val="99FF66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14543" y="760393"/>
            <a:ext cx="5881764" cy="5271544"/>
            <a:chOff x="6214543" y="760393"/>
            <a:chExt cx="5881764" cy="5271544"/>
          </a:xfrm>
        </p:grpSpPr>
        <p:sp>
          <p:nvSpPr>
            <p:cNvPr id="12" name="TextBox 11"/>
            <p:cNvSpPr txBox="1"/>
            <p:nvPr/>
          </p:nvSpPr>
          <p:spPr>
            <a:xfrm>
              <a:off x="8607018" y="5754938"/>
              <a:ext cx="34892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http://www.cnhp.colostate.edu/download/maps.asp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31140" t="13068" r="31359" b="4165"/>
            <a:stretch/>
          </p:blipFill>
          <p:spPr>
            <a:xfrm>
              <a:off x="6214543" y="760393"/>
              <a:ext cx="3197449" cy="385937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32193" t="12105" r="30833" b="2241"/>
            <a:stretch/>
          </p:blipFill>
          <p:spPr>
            <a:xfrm>
              <a:off x="9094834" y="2028646"/>
              <a:ext cx="2957124" cy="3746392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771405" y="118481"/>
            <a:ext cx="4209870" cy="60324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FF0066"/>
                </a:solidFill>
              </a:rPr>
              <a:t>Reproduction </a:t>
            </a:r>
          </a:p>
          <a:p>
            <a:r>
              <a:rPr lang="en-US" dirty="0" smtClean="0"/>
              <a:t>Timing</a:t>
            </a:r>
          </a:p>
          <a:p>
            <a:r>
              <a:rPr lang="en-US" dirty="0" smtClean="0"/>
              <a:t>Where are breeding</a:t>
            </a:r>
          </a:p>
          <a:p>
            <a:r>
              <a:rPr lang="en-US" dirty="0" smtClean="0"/>
              <a:t>Solitude/Territoriality</a:t>
            </a:r>
            <a:endParaRPr lang="en-US" dirty="0"/>
          </a:p>
          <a:p>
            <a:r>
              <a:rPr lang="en-US" sz="1600" dirty="0">
                <a:solidFill>
                  <a:srgbClr val="99FF66"/>
                </a:solidFill>
              </a:rPr>
              <a:t>e.g. northern goshawk nest abandonment</a:t>
            </a:r>
          </a:p>
          <a:p>
            <a:endParaRPr lang="en-US" dirty="0"/>
          </a:p>
          <a:p>
            <a:r>
              <a:rPr lang="en-US" u="sng" dirty="0" smtClean="0">
                <a:solidFill>
                  <a:srgbClr val="FF0066"/>
                </a:solidFill>
              </a:rPr>
              <a:t>Niches</a:t>
            </a:r>
          </a:p>
          <a:p>
            <a:r>
              <a:rPr lang="en-US" dirty="0" smtClean="0"/>
              <a:t>Resources (food, water, etc.)</a:t>
            </a:r>
          </a:p>
          <a:p>
            <a:r>
              <a:rPr lang="en-US" dirty="0" smtClean="0"/>
              <a:t>Pollinator dependency</a:t>
            </a:r>
          </a:p>
          <a:p>
            <a:r>
              <a:rPr lang="en-US" dirty="0" smtClean="0"/>
              <a:t>Key habitats</a:t>
            </a:r>
          </a:p>
          <a:p>
            <a:r>
              <a:rPr lang="en-US" sz="1600" dirty="0" smtClean="0">
                <a:solidFill>
                  <a:srgbClr val="99FF66"/>
                </a:solidFill>
              </a:rPr>
              <a:t>e.g. Rocky Mountain bighorn sheep &amp; open cliffs</a:t>
            </a:r>
          </a:p>
          <a:p>
            <a:endParaRPr lang="en-US" sz="1600" dirty="0"/>
          </a:p>
          <a:p>
            <a:r>
              <a:rPr lang="en-US" dirty="0" smtClean="0">
                <a:solidFill>
                  <a:srgbClr val="FF0066"/>
                </a:solidFill>
              </a:rPr>
              <a:t>Contamination</a:t>
            </a:r>
          </a:p>
          <a:p>
            <a:r>
              <a:rPr lang="en-US" dirty="0" smtClean="0"/>
              <a:t>Travel pathways</a:t>
            </a:r>
          </a:p>
          <a:p>
            <a:r>
              <a:rPr lang="en-US" dirty="0" smtClean="0"/>
              <a:t>Equipment and gear</a:t>
            </a:r>
          </a:p>
          <a:p>
            <a:r>
              <a:rPr lang="en-US" sz="1600" dirty="0" smtClean="0">
                <a:solidFill>
                  <a:srgbClr val="99FF66"/>
                </a:solidFill>
              </a:rPr>
              <a:t>e.g. boreal toad and </a:t>
            </a:r>
            <a:r>
              <a:rPr lang="en-US" sz="1600" dirty="0" err="1" smtClean="0">
                <a:solidFill>
                  <a:srgbClr val="99FF66"/>
                </a:solidFill>
              </a:rPr>
              <a:t>Chytrid</a:t>
            </a:r>
            <a:r>
              <a:rPr lang="en-US" sz="1600" dirty="0" smtClean="0">
                <a:solidFill>
                  <a:srgbClr val="99FF66"/>
                </a:solidFill>
              </a:rPr>
              <a:t> fungus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0066"/>
                </a:solidFill>
              </a:rPr>
              <a:t>Chemical Sensitivity</a:t>
            </a:r>
            <a:endParaRPr lang="en-US" dirty="0">
              <a:solidFill>
                <a:srgbClr val="FF0066"/>
              </a:solidFill>
            </a:endParaRPr>
          </a:p>
          <a:p>
            <a:r>
              <a:rPr lang="en-US" dirty="0" smtClean="0"/>
              <a:t>Direct application</a:t>
            </a:r>
          </a:p>
          <a:p>
            <a:r>
              <a:rPr lang="en-US" dirty="0" smtClean="0"/>
              <a:t>Drift</a:t>
            </a:r>
          </a:p>
          <a:p>
            <a:r>
              <a:rPr lang="en-US" dirty="0" smtClean="0"/>
              <a:t>Prey</a:t>
            </a:r>
            <a:endParaRPr lang="en-US" dirty="0"/>
          </a:p>
          <a:p>
            <a:r>
              <a:rPr lang="en-US" sz="1600" dirty="0" smtClean="0">
                <a:solidFill>
                  <a:srgbClr val="99FF66"/>
                </a:solidFill>
              </a:rPr>
              <a:t>e.g. bald eagle and DDT</a:t>
            </a:r>
            <a:endParaRPr lang="en-US" sz="1600" dirty="0">
              <a:solidFill>
                <a:srgbClr val="99FF6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08502" y="4831608"/>
            <a:ext cx="39546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0066"/>
                </a:solidFill>
              </a:rPr>
              <a:t>Noxious Weeds are a Treat </a:t>
            </a:r>
          </a:p>
          <a:p>
            <a:pPr algn="ctr"/>
            <a:endParaRPr lang="en-US" i="1" dirty="0" smtClean="0">
              <a:solidFill>
                <a:srgbClr val="FF0066"/>
              </a:solidFill>
            </a:endParaRPr>
          </a:p>
          <a:p>
            <a:pPr algn="ctr"/>
            <a:r>
              <a:rPr lang="en-US" i="1" dirty="0" smtClean="0">
                <a:solidFill>
                  <a:srgbClr val="FF0066"/>
                </a:solidFill>
              </a:rPr>
              <a:t>Treatment Methods Can be a Threat Too</a:t>
            </a:r>
            <a:endParaRPr lang="en-US" i="1" dirty="0">
              <a:solidFill>
                <a:srgbClr val="FF006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8655" y="580379"/>
            <a:ext cx="433131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99FF66"/>
                </a:solidFill>
              </a:rPr>
              <a:t>V</a:t>
            </a:r>
          </a:p>
          <a:p>
            <a:pPr algn="ctr"/>
            <a:r>
              <a:rPr lang="en-US" sz="3200" b="1" dirty="0" smtClean="0">
                <a:solidFill>
                  <a:srgbClr val="99FF66"/>
                </a:solidFill>
              </a:rPr>
              <a:t>I</a:t>
            </a:r>
          </a:p>
          <a:p>
            <a:pPr algn="ctr"/>
            <a:r>
              <a:rPr lang="en-US" sz="3200" b="1" dirty="0" smtClean="0">
                <a:solidFill>
                  <a:srgbClr val="99FF66"/>
                </a:solidFill>
              </a:rPr>
              <a:t>A</a:t>
            </a:r>
          </a:p>
          <a:p>
            <a:pPr algn="ctr"/>
            <a:r>
              <a:rPr lang="en-US" sz="3200" b="1" dirty="0" smtClean="0">
                <a:solidFill>
                  <a:srgbClr val="99FF66"/>
                </a:solidFill>
              </a:rPr>
              <a:t>B</a:t>
            </a:r>
          </a:p>
          <a:p>
            <a:pPr algn="ctr"/>
            <a:r>
              <a:rPr lang="en-US" sz="3200" b="1" dirty="0" smtClean="0">
                <a:solidFill>
                  <a:srgbClr val="99FF66"/>
                </a:solidFill>
              </a:rPr>
              <a:t>I</a:t>
            </a:r>
          </a:p>
          <a:p>
            <a:pPr algn="ctr"/>
            <a:r>
              <a:rPr lang="en-US" sz="3200" b="1" dirty="0" smtClean="0">
                <a:solidFill>
                  <a:srgbClr val="99FF66"/>
                </a:solidFill>
              </a:rPr>
              <a:t>L</a:t>
            </a:r>
          </a:p>
          <a:p>
            <a:pPr algn="ctr"/>
            <a:r>
              <a:rPr lang="en-US" sz="3200" b="1" dirty="0" smtClean="0">
                <a:solidFill>
                  <a:srgbClr val="99FF66"/>
                </a:solidFill>
              </a:rPr>
              <a:t>I</a:t>
            </a:r>
          </a:p>
          <a:p>
            <a:pPr algn="ctr"/>
            <a:r>
              <a:rPr lang="en-US" sz="3200" b="1" dirty="0" smtClean="0">
                <a:solidFill>
                  <a:srgbClr val="99FF66"/>
                </a:solidFill>
              </a:rPr>
              <a:t>T</a:t>
            </a:r>
          </a:p>
          <a:p>
            <a:pPr algn="ctr"/>
            <a:r>
              <a:rPr lang="en-US" sz="3200" b="1" dirty="0" smtClean="0">
                <a:solidFill>
                  <a:srgbClr val="99FF66"/>
                </a:solidFill>
              </a:rPr>
              <a:t>Y</a:t>
            </a:r>
          </a:p>
          <a:p>
            <a:pPr algn="ctr"/>
            <a:endParaRPr lang="en-US" sz="3200" b="1" dirty="0" smtClean="0">
              <a:solidFill>
                <a:srgbClr val="99FF66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6150902"/>
            <a:ext cx="90504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Viability - consisting </a:t>
            </a:r>
            <a:r>
              <a:rPr lang="en-US" sz="1200" dirty="0"/>
              <a:t>of </a:t>
            </a:r>
            <a:r>
              <a:rPr lang="en-US" sz="1200" dirty="0">
                <a:solidFill>
                  <a:srgbClr val="FF99FF"/>
                </a:solidFill>
              </a:rPr>
              <a:t>self-sustaining</a:t>
            </a:r>
            <a:r>
              <a:rPr lang="en-US" sz="1200" dirty="0"/>
              <a:t> </a:t>
            </a:r>
            <a:r>
              <a:rPr lang="en-US" sz="1200" dirty="0" smtClean="0"/>
              <a:t> </a:t>
            </a:r>
            <a:r>
              <a:rPr lang="en-US" sz="1200" dirty="0"/>
              <a:t>and </a:t>
            </a:r>
            <a:r>
              <a:rPr lang="en-US" sz="1200" dirty="0">
                <a:solidFill>
                  <a:srgbClr val="FF99FF"/>
                </a:solidFill>
              </a:rPr>
              <a:t>interacting </a:t>
            </a:r>
            <a:r>
              <a:rPr lang="en-US" sz="1200" dirty="0"/>
              <a:t>populations that are </a:t>
            </a:r>
            <a:r>
              <a:rPr lang="en-US" sz="1200" dirty="0">
                <a:solidFill>
                  <a:srgbClr val="FF99FF"/>
                </a:solidFill>
              </a:rPr>
              <a:t>well distributed </a:t>
            </a:r>
            <a:r>
              <a:rPr lang="en-US" sz="1200" dirty="0"/>
              <a:t>through the species’ range. </a:t>
            </a:r>
            <a:r>
              <a:rPr lang="en-US" sz="1200" dirty="0" smtClean="0"/>
              <a:t> Self-sustaining </a:t>
            </a:r>
            <a:r>
              <a:rPr lang="en-US" sz="1200" dirty="0"/>
              <a:t>populations are those that are </a:t>
            </a:r>
            <a:r>
              <a:rPr lang="en-US" sz="1200" dirty="0">
                <a:solidFill>
                  <a:srgbClr val="FF99FF"/>
                </a:solidFill>
              </a:rPr>
              <a:t>sufficiently abundant </a:t>
            </a:r>
            <a:r>
              <a:rPr lang="en-US" sz="1200" dirty="0"/>
              <a:t>and have </a:t>
            </a:r>
            <a:r>
              <a:rPr lang="en-US" sz="1200" dirty="0">
                <a:solidFill>
                  <a:srgbClr val="FF99FF"/>
                </a:solidFill>
              </a:rPr>
              <a:t>sufficient diversity</a:t>
            </a:r>
            <a:r>
              <a:rPr lang="en-US" sz="1200" dirty="0"/>
              <a:t> to display the </a:t>
            </a:r>
            <a:r>
              <a:rPr lang="en-US" sz="1200" dirty="0">
                <a:solidFill>
                  <a:srgbClr val="FF99FF"/>
                </a:solidFill>
              </a:rPr>
              <a:t>array of life history strategies</a:t>
            </a:r>
            <a:r>
              <a:rPr lang="en-US" sz="1200" dirty="0"/>
              <a:t> </a:t>
            </a:r>
            <a:r>
              <a:rPr lang="en-US" sz="1200" dirty="0">
                <a:solidFill>
                  <a:srgbClr val="FF99FF"/>
                </a:solidFill>
              </a:rPr>
              <a:t>and forms </a:t>
            </a:r>
            <a:r>
              <a:rPr lang="en-US" sz="1200" dirty="0"/>
              <a:t>to provide for their </a:t>
            </a:r>
            <a:r>
              <a:rPr lang="en-US" sz="1200" dirty="0">
                <a:solidFill>
                  <a:srgbClr val="FF99FF"/>
                </a:solidFill>
              </a:rPr>
              <a:t>long-term persistence </a:t>
            </a:r>
            <a:r>
              <a:rPr lang="en-US" sz="1200" dirty="0"/>
              <a:t>and </a:t>
            </a:r>
            <a:r>
              <a:rPr lang="en-US" sz="1200" dirty="0">
                <a:solidFill>
                  <a:srgbClr val="FF99FF"/>
                </a:solidFill>
              </a:rPr>
              <a:t>adaptability over time</a:t>
            </a:r>
          </a:p>
        </p:txBody>
      </p:sp>
    </p:spTree>
    <p:extLst>
      <p:ext uri="{BB962C8B-B14F-4D97-AF65-F5344CB8AC3E}">
        <p14:creationId xmlns:p14="http://schemas.microsoft.com/office/powerpoint/2010/main" val="55274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478" y="6024877"/>
            <a:ext cx="2585836" cy="5876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90125" y="14208"/>
            <a:ext cx="4901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99FF66"/>
                </a:solidFill>
              </a:rPr>
              <a:t>Best Management Practices</a:t>
            </a:r>
            <a:endParaRPr lang="en-US" sz="3200" b="1" dirty="0">
              <a:solidFill>
                <a:srgbClr val="99FF66"/>
              </a:solidFill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134592578"/>
              </p:ext>
            </p:extLst>
          </p:nvPr>
        </p:nvGraphicFramePr>
        <p:xfrm>
          <a:off x="733646" y="914401"/>
          <a:ext cx="10994066" cy="5588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4726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478" y="6024877"/>
            <a:ext cx="2585836" cy="5876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92414" y="109917"/>
            <a:ext cx="4901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99FF66"/>
                </a:solidFill>
              </a:rPr>
              <a:t>Best Management Practices</a:t>
            </a:r>
            <a:endParaRPr lang="en-US" sz="3200" b="1" dirty="0">
              <a:solidFill>
                <a:srgbClr val="99FF6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2264" y="770816"/>
            <a:ext cx="5077287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9999FF"/>
                </a:solidFill>
              </a:rPr>
              <a:t>		</a:t>
            </a:r>
            <a:endParaRPr lang="en-US" sz="2400" dirty="0" smtClean="0"/>
          </a:p>
          <a:p>
            <a:r>
              <a:rPr lang="en-US" sz="2400" dirty="0" smtClean="0"/>
              <a:t>Inventory &amp; Map</a:t>
            </a:r>
          </a:p>
          <a:p>
            <a:r>
              <a:rPr lang="en-US" sz="2400" dirty="0">
                <a:solidFill>
                  <a:srgbClr val="FF6600"/>
                </a:solidFill>
              </a:rPr>
              <a:t>A</a:t>
            </a:r>
            <a:r>
              <a:rPr lang="en-US" sz="2400" dirty="0" smtClean="0">
                <a:solidFill>
                  <a:srgbClr val="FF6600"/>
                </a:solidFill>
              </a:rPr>
              <a:t>ccuracy is important</a:t>
            </a:r>
          </a:p>
          <a:p>
            <a:r>
              <a:rPr lang="en-US" sz="2400" dirty="0" smtClean="0"/>
              <a:t>Scale is relevant</a:t>
            </a:r>
          </a:p>
          <a:p>
            <a:endParaRPr lang="en-US" sz="2400" dirty="0" smtClean="0"/>
          </a:p>
          <a:p>
            <a:r>
              <a:rPr lang="en-US" sz="2400" dirty="0" smtClean="0"/>
              <a:t>Share the data</a:t>
            </a:r>
          </a:p>
          <a:p>
            <a:r>
              <a:rPr lang="en-US" sz="2400" dirty="0" smtClean="0"/>
              <a:t>Environment characteristics</a:t>
            </a:r>
          </a:p>
          <a:p>
            <a:endParaRPr lang="en-US" sz="2400" dirty="0" smtClean="0"/>
          </a:p>
          <a:p>
            <a:r>
              <a:rPr lang="en-US" sz="2400" dirty="0" smtClean="0"/>
              <a:t>List special status species</a:t>
            </a:r>
          </a:p>
          <a:p>
            <a:r>
              <a:rPr lang="en-US" sz="2400" dirty="0" smtClean="0"/>
              <a:t>List noxious weeds</a:t>
            </a:r>
          </a:p>
          <a:p>
            <a:r>
              <a:rPr lang="en-US" sz="2400" dirty="0">
                <a:solidFill>
                  <a:srgbClr val="FF6600"/>
                </a:solidFill>
              </a:rPr>
              <a:t>Accurate </a:t>
            </a:r>
            <a:r>
              <a:rPr lang="en-US" sz="2400" dirty="0" smtClean="0">
                <a:solidFill>
                  <a:srgbClr val="FF6600"/>
                </a:solidFill>
              </a:rPr>
              <a:t>identification</a:t>
            </a:r>
          </a:p>
          <a:p>
            <a:r>
              <a:rPr lang="en-US" sz="2400" dirty="0"/>
              <a:t>V</a:t>
            </a:r>
            <a:r>
              <a:rPr lang="en-US" sz="2400" dirty="0" smtClean="0"/>
              <a:t>oucher </a:t>
            </a:r>
            <a:r>
              <a:rPr lang="en-US" sz="2400" dirty="0"/>
              <a:t>specimen </a:t>
            </a:r>
            <a:r>
              <a:rPr lang="en-US" sz="2400" dirty="0" smtClean="0"/>
              <a:t>collection- </a:t>
            </a:r>
            <a:r>
              <a:rPr lang="en-US" sz="2400" i="1" dirty="0" smtClean="0">
                <a:solidFill>
                  <a:srgbClr val="9999FF"/>
                </a:solidFill>
              </a:rPr>
              <a:t>specialist</a:t>
            </a:r>
            <a:endParaRPr lang="en-US" sz="2400" i="1" dirty="0">
              <a:solidFill>
                <a:srgbClr val="9999FF"/>
              </a:solidFill>
            </a:endParaRPr>
          </a:p>
          <a:p>
            <a:endParaRPr lang="en-US" sz="2400" dirty="0" smtClean="0"/>
          </a:p>
          <a:p>
            <a:r>
              <a:rPr lang="en-US" sz="2400" dirty="0" smtClean="0"/>
              <a:t>Use </a:t>
            </a:r>
            <a:r>
              <a:rPr lang="en-US" sz="2400" dirty="0"/>
              <a:t>a variety of databases </a:t>
            </a:r>
            <a:endParaRPr lang="en-US" sz="2400" dirty="0" smtClean="0"/>
          </a:p>
          <a:p>
            <a:r>
              <a:rPr lang="en-US" sz="2400" dirty="0" smtClean="0"/>
              <a:t>Maintain </a:t>
            </a:r>
            <a:r>
              <a:rPr lang="en-US" sz="2400" dirty="0"/>
              <a:t>variety of </a:t>
            </a:r>
            <a:r>
              <a:rPr lang="en-US" sz="2400" dirty="0" smtClean="0"/>
              <a:t>databases</a:t>
            </a:r>
          </a:p>
        </p:txBody>
      </p:sp>
      <p:pic>
        <p:nvPicPr>
          <p:cNvPr id="4098" name="Picture 2" descr="http://www.desertmuseum.org/programs/images/NPCI_Buffel_alldata_1500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645" y="770816"/>
            <a:ext cx="3928047" cy="503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99391619"/>
              </p:ext>
            </p:extLst>
          </p:nvPr>
        </p:nvGraphicFramePr>
        <p:xfrm>
          <a:off x="-705521" y="109917"/>
          <a:ext cx="5043606" cy="1786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Rectangle 4"/>
          <p:cNvSpPr/>
          <p:nvPr/>
        </p:nvSpPr>
        <p:spPr>
          <a:xfrm>
            <a:off x="3862545" y="729269"/>
            <a:ext cx="2001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9999FF"/>
                </a:solidFill>
              </a:rPr>
              <a:t>“But I had no idea.”</a:t>
            </a:r>
            <a:endParaRPr lang="en-US" b="1" dirty="0">
              <a:solidFill>
                <a:srgbClr val="9999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78696" y="5777326"/>
            <a:ext cx="34011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Photo Credit Invaders of the Sonoran Desert Region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2631596" y="2605212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6600"/>
                </a:solidFill>
              </a:rPr>
              <a:t>*</a:t>
            </a:r>
            <a:endParaRPr lang="en-US" sz="5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98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478" y="6024877"/>
            <a:ext cx="2585836" cy="5876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92414" y="109917"/>
            <a:ext cx="4901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99FF66"/>
                </a:solidFill>
              </a:rPr>
              <a:t>Best Management Practices</a:t>
            </a:r>
            <a:endParaRPr lang="en-US" sz="3200" b="1" dirty="0">
              <a:solidFill>
                <a:srgbClr val="99FF6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7975" y="1263383"/>
            <a:ext cx="796211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Consult specialists</a:t>
            </a:r>
          </a:p>
          <a:p>
            <a:r>
              <a:rPr lang="en-US" sz="2400" dirty="0" smtClean="0"/>
              <a:t>Contact agency</a:t>
            </a:r>
          </a:p>
          <a:p>
            <a:endParaRPr lang="en-US" sz="2400" dirty="0" smtClean="0"/>
          </a:p>
          <a:p>
            <a:r>
              <a:rPr lang="en-US" sz="2400" dirty="0" smtClean="0"/>
              <a:t>Laws, regulations, policy compliance</a:t>
            </a:r>
          </a:p>
          <a:p>
            <a:r>
              <a:rPr lang="en-US" sz="2400" dirty="0" smtClean="0"/>
              <a:t>Land uses</a:t>
            </a:r>
          </a:p>
          <a:p>
            <a:r>
              <a:rPr lang="en-US" sz="2400" dirty="0" smtClean="0"/>
              <a:t>Goals</a:t>
            </a:r>
          </a:p>
          <a:p>
            <a:r>
              <a:rPr lang="en-US" sz="2400" dirty="0"/>
              <a:t>Assess risk of that weed </a:t>
            </a:r>
            <a:r>
              <a:rPr lang="en-US" sz="2400" dirty="0" smtClean="0"/>
              <a:t>population</a:t>
            </a:r>
          </a:p>
          <a:p>
            <a:r>
              <a:rPr lang="en-US" sz="2400" dirty="0"/>
              <a:t>Consequences- long and short term; irreversible, </a:t>
            </a:r>
            <a:r>
              <a:rPr lang="en-US" sz="2400" dirty="0" smtClean="0"/>
              <a:t>irreplaceable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948803503"/>
              </p:ext>
            </p:extLst>
          </p:nvPr>
        </p:nvGraphicFramePr>
        <p:xfrm>
          <a:off x="0" y="0"/>
          <a:ext cx="5816009" cy="2526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146" name="Picture 2" descr="https://support.cnps.org/view.image?Id=122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809" y="719919"/>
            <a:ext cx="4130823" cy="310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384544" y="3820791"/>
            <a:ext cx="24817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Photo Credit California Natural Heritage Program</a:t>
            </a:r>
            <a:endParaRPr lang="en-US" sz="900" dirty="0"/>
          </a:p>
        </p:txBody>
      </p:sp>
      <p:sp>
        <p:nvSpPr>
          <p:cNvPr id="5" name="Rectangle 4"/>
          <p:cNvSpPr/>
          <p:nvPr/>
        </p:nvSpPr>
        <p:spPr>
          <a:xfrm>
            <a:off x="627975" y="4635035"/>
            <a:ext cx="774600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Ask questions! </a:t>
            </a:r>
          </a:p>
          <a:p>
            <a:r>
              <a:rPr lang="en-US" sz="2000" dirty="0"/>
              <a:t>	</a:t>
            </a: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“Is the NEPA decision document signed?”   “Can I get a copy?”</a:t>
            </a:r>
          </a:p>
          <a:p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	“What inventories are needed?” </a:t>
            </a:r>
          </a:p>
          <a:p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	“Are inventories complete?” </a:t>
            </a:r>
          </a:p>
          <a:p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	“What did the inventories find?”</a:t>
            </a:r>
          </a:p>
          <a:p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	“What conservation measures are required?  Recommended?”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24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478" y="6024877"/>
            <a:ext cx="2585836" cy="5876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92414" y="109917"/>
            <a:ext cx="4901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99FF66"/>
                </a:solidFill>
              </a:rPr>
              <a:t>Best Management Practices</a:t>
            </a:r>
            <a:endParaRPr lang="en-US" sz="3200" b="1" dirty="0">
              <a:solidFill>
                <a:srgbClr val="99FF66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144746462"/>
              </p:ext>
            </p:extLst>
          </p:nvPr>
        </p:nvGraphicFramePr>
        <p:xfrm>
          <a:off x="214424" y="109917"/>
          <a:ext cx="9312348" cy="2056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514" y="816689"/>
            <a:ext cx="3402127" cy="19136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32" y="3640770"/>
            <a:ext cx="2749958" cy="20614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58514" y="2711217"/>
            <a:ext cx="35525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Oxeye Daisy site Review San Juan Cooperative Weed Management Area</a:t>
            </a:r>
            <a:endParaRPr lang="en-US" sz="900" dirty="0"/>
          </a:p>
        </p:txBody>
      </p:sp>
      <p:sp>
        <p:nvSpPr>
          <p:cNvPr id="10" name="TextBox 9"/>
          <p:cNvSpPr txBox="1"/>
          <p:nvPr/>
        </p:nvSpPr>
        <p:spPr>
          <a:xfrm>
            <a:off x="9355690" y="5689238"/>
            <a:ext cx="25106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Noxious Weed Interagency Meeting Spruce Gulch</a:t>
            </a:r>
            <a:endParaRPr lang="en-US" sz="9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789278" y="1352562"/>
            <a:ext cx="10461044" cy="4893647"/>
            <a:chOff x="789278" y="1352562"/>
            <a:chExt cx="10461044" cy="4893647"/>
          </a:xfrm>
        </p:grpSpPr>
        <p:sp>
          <p:nvSpPr>
            <p:cNvPr id="7" name="Rectangle 6"/>
            <p:cNvSpPr/>
            <p:nvPr/>
          </p:nvSpPr>
          <p:spPr>
            <a:xfrm>
              <a:off x="789278" y="1352562"/>
              <a:ext cx="10461044" cy="48936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smtClean="0"/>
                <a:t>Coordinate </a:t>
              </a:r>
              <a:r>
                <a:rPr lang="en-US" sz="2400" dirty="0"/>
                <a:t>the response</a:t>
              </a:r>
            </a:p>
            <a:p>
              <a:r>
                <a:rPr lang="en-US" sz="2400" dirty="0"/>
                <a:t>Maintain </a:t>
              </a:r>
              <a:r>
                <a:rPr lang="en-US" sz="2400" dirty="0" smtClean="0">
                  <a:solidFill>
                    <a:srgbClr val="FF6600"/>
                  </a:solidFill>
                </a:rPr>
                <a:t>flexibility</a:t>
              </a:r>
            </a:p>
            <a:p>
              <a:endParaRPr lang="en-US" sz="2400" dirty="0"/>
            </a:p>
            <a:p>
              <a:r>
                <a:rPr lang="en-US" sz="2400" dirty="0"/>
                <a:t>Avoid or remove sources of weed seed and propagule</a:t>
              </a:r>
            </a:p>
            <a:p>
              <a:r>
                <a:rPr lang="en-US" sz="2400" dirty="0" smtClean="0"/>
                <a:t>Prevent </a:t>
              </a:r>
              <a:r>
                <a:rPr lang="en-US" sz="2400" dirty="0"/>
                <a:t>or minimize the need when and where </a:t>
              </a:r>
              <a:r>
                <a:rPr lang="en-US" sz="2400" dirty="0" smtClean="0"/>
                <a:t>feasible</a:t>
              </a:r>
            </a:p>
            <a:p>
              <a:r>
                <a:rPr lang="en-US" sz="2400" dirty="0"/>
                <a:t>Include prevention actions in project layout, design, alternative evaluation, and project decisions</a:t>
              </a:r>
            </a:p>
            <a:p>
              <a:endParaRPr lang="en-US" sz="2400" dirty="0"/>
            </a:p>
            <a:p>
              <a:r>
                <a:rPr lang="en-US" sz="2400" dirty="0"/>
                <a:t>Use effective nonchemical </a:t>
              </a:r>
              <a:r>
                <a:rPr lang="en-US" sz="2400" dirty="0" smtClean="0"/>
                <a:t>methods</a:t>
              </a:r>
            </a:p>
            <a:p>
              <a:r>
                <a:rPr lang="en-US" sz="2400" dirty="0" smtClean="0"/>
                <a:t>Modify tools when feasible</a:t>
              </a:r>
            </a:p>
            <a:p>
              <a:r>
                <a:rPr lang="en-US" sz="2400" dirty="0" smtClean="0"/>
                <a:t>Allow </a:t>
              </a:r>
              <a:r>
                <a:rPr lang="en-US" sz="2400" dirty="0"/>
                <a:t>for </a:t>
              </a:r>
              <a:r>
                <a:rPr lang="en-US" sz="2400" dirty="0">
                  <a:solidFill>
                    <a:srgbClr val="FF6600"/>
                  </a:solidFill>
                </a:rPr>
                <a:t>various timeframes </a:t>
              </a:r>
              <a:r>
                <a:rPr lang="en-US" sz="2400" dirty="0"/>
                <a:t>when </a:t>
              </a:r>
              <a:r>
                <a:rPr lang="en-US" sz="2400" dirty="0" smtClean="0"/>
                <a:t>possible</a:t>
              </a:r>
              <a:endParaRPr lang="en-US" sz="2400" dirty="0"/>
            </a:p>
            <a:p>
              <a:r>
                <a:rPr lang="en-US" sz="2400" dirty="0"/>
                <a:t>Plan for a wide </a:t>
              </a:r>
              <a:r>
                <a:rPr lang="en-US" sz="2400" dirty="0">
                  <a:solidFill>
                    <a:srgbClr val="FF6600"/>
                  </a:solidFill>
                </a:rPr>
                <a:t>variety of equipment, methods or techniques</a:t>
              </a:r>
            </a:p>
            <a:p>
              <a:r>
                <a:rPr lang="en-US" sz="2400" dirty="0" smtClean="0"/>
                <a:t>Use </a:t>
              </a:r>
              <a:r>
                <a:rPr lang="en-US" sz="2400" dirty="0" smtClean="0">
                  <a:solidFill>
                    <a:srgbClr val="FF6600"/>
                  </a:solidFill>
                </a:rPr>
                <a:t>adaptive management </a:t>
              </a:r>
              <a:r>
                <a:rPr lang="en-US" sz="2400" dirty="0" smtClean="0"/>
                <a:t>language (contracts, agreements, grants)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2081463" y="2166149"/>
              <a:ext cx="1082842" cy="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2081463" y="5426242"/>
              <a:ext cx="2298032" cy="15107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654968" y="5807707"/>
              <a:ext cx="1082842" cy="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463842" y="6246209"/>
              <a:ext cx="2735179" cy="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8329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478" y="6024877"/>
            <a:ext cx="2585836" cy="5876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3076" y="268247"/>
            <a:ext cx="1812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 smtClean="0">
                <a:solidFill>
                  <a:srgbClr val="99FF66"/>
                </a:solidFill>
              </a:rPr>
              <a:t>Definitions</a:t>
            </a:r>
            <a:endParaRPr lang="en-US" sz="2800" b="1" dirty="0">
              <a:solidFill>
                <a:srgbClr val="99FF66"/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23895339"/>
              </p:ext>
            </p:extLst>
          </p:nvPr>
        </p:nvGraphicFramePr>
        <p:xfrm>
          <a:off x="195834" y="127591"/>
          <a:ext cx="9990157" cy="6590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Rectangle 11"/>
          <p:cNvSpPr/>
          <p:nvPr/>
        </p:nvSpPr>
        <p:spPr>
          <a:xfrm>
            <a:off x="195834" y="6372180"/>
            <a:ext cx="894816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latin typeface="CenturyExpandedBT-Roman"/>
              </a:rPr>
              <a:t>Conserve:  (ESA) To bring </a:t>
            </a:r>
            <a:r>
              <a:rPr lang="en-US" sz="1100" dirty="0">
                <a:latin typeface="CenturyExpandedBT-Roman"/>
              </a:rPr>
              <a:t>any </a:t>
            </a:r>
            <a:r>
              <a:rPr lang="en-US" sz="1100" dirty="0" smtClean="0">
                <a:latin typeface="CenturyExpandedBT-Roman"/>
              </a:rPr>
              <a:t>endangered species </a:t>
            </a:r>
            <a:r>
              <a:rPr lang="en-US" sz="1100" dirty="0">
                <a:latin typeface="CenturyExpandedBT-Roman"/>
              </a:rPr>
              <a:t>or threatened species to the point at </a:t>
            </a:r>
            <a:r>
              <a:rPr lang="en-US" sz="1100" dirty="0" smtClean="0">
                <a:latin typeface="CenturyExpandedBT-Roman"/>
              </a:rPr>
              <a:t>which the </a:t>
            </a:r>
            <a:r>
              <a:rPr lang="en-US" sz="1100" dirty="0">
                <a:latin typeface="CenturyExpandedBT-Roman"/>
              </a:rPr>
              <a:t>measures provided </a:t>
            </a:r>
            <a:r>
              <a:rPr lang="en-US" sz="1100" dirty="0" smtClean="0">
                <a:latin typeface="CenturyExpandedBT-Roman"/>
              </a:rPr>
              <a:t>pursuant to </a:t>
            </a:r>
            <a:r>
              <a:rPr lang="en-US" sz="1100" dirty="0">
                <a:latin typeface="CenturyExpandedBT-Roman"/>
              </a:rPr>
              <a:t>this Act are no longer necessary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95128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478" y="6024877"/>
            <a:ext cx="2585836" cy="5876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92414" y="109917"/>
            <a:ext cx="4901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99FF66"/>
                </a:solidFill>
              </a:rPr>
              <a:t>Best Management Practices</a:t>
            </a:r>
            <a:endParaRPr lang="en-US" sz="3200" b="1" dirty="0">
              <a:solidFill>
                <a:srgbClr val="99FF6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9131" y="1536174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>
                <a:latin typeface="TimesNewRomanPSMT"/>
              </a:rPr>
              <a:t>Coordinate monitoring</a:t>
            </a:r>
          </a:p>
          <a:p>
            <a:r>
              <a:rPr lang="en-US" sz="2400" dirty="0" smtClean="0">
                <a:latin typeface="TimesNewRomanPSMT"/>
              </a:rPr>
              <a:t>Monitor weed response- defensible</a:t>
            </a:r>
          </a:p>
          <a:p>
            <a:r>
              <a:rPr lang="en-US" sz="2400" dirty="0" smtClean="0">
                <a:latin typeface="TimesNewRomanPSMT"/>
              </a:rPr>
              <a:t>Monitor effects- defensible</a:t>
            </a:r>
          </a:p>
          <a:p>
            <a:r>
              <a:rPr lang="en-US" sz="2400" dirty="0" smtClean="0">
                <a:latin typeface="TimesNewRomanPSMT"/>
              </a:rPr>
              <a:t>Short and long term consequences</a:t>
            </a:r>
          </a:p>
          <a:p>
            <a:endParaRPr lang="en-US" sz="2400" dirty="0" smtClean="0">
              <a:latin typeface="TimesNewRomanPSMT"/>
            </a:endParaRPr>
          </a:p>
          <a:p>
            <a:r>
              <a:rPr lang="en-US" sz="2400" dirty="0" smtClean="0">
                <a:latin typeface="TimesNewRomanPSMT"/>
              </a:rPr>
              <a:t>Collaboration</a:t>
            </a:r>
          </a:p>
          <a:p>
            <a:endParaRPr lang="en-US" sz="2400" dirty="0" smtClean="0">
              <a:latin typeface="TimesNewRomanPSMT"/>
            </a:endParaRPr>
          </a:p>
          <a:p>
            <a:r>
              <a:rPr lang="en-US" sz="2400" dirty="0" smtClean="0">
                <a:latin typeface="TimesNewRomanPSMT"/>
              </a:rPr>
              <a:t>Data &amp; databases</a:t>
            </a:r>
          </a:p>
          <a:p>
            <a:endParaRPr lang="en-US" sz="2400" dirty="0">
              <a:latin typeface="TimesNewRomanPSMT"/>
            </a:endParaRPr>
          </a:p>
          <a:p>
            <a:r>
              <a:rPr lang="en-US" sz="2400" dirty="0" smtClean="0">
                <a:latin typeface="TimesNewRomanPSMT"/>
              </a:rPr>
              <a:t>Use adaptive management approach</a:t>
            </a:r>
          </a:p>
          <a:p>
            <a:endParaRPr lang="en-US" sz="2400" dirty="0">
              <a:latin typeface="TimesNewRomanPSMT"/>
            </a:endParaRPr>
          </a:p>
          <a:p>
            <a:r>
              <a:rPr lang="en-US" sz="2400" dirty="0" smtClean="0">
                <a:latin typeface="TimesNewRomanPSMT"/>
              </a:rPr>
              <a:t>Share lessons learned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500130604"/>
              </p:ext>
            </p:extLst>
          </p:nvPr>
        </p:nvGraphicFramePr>
        <p:xfrm>
          <a:off x="0" y="39116"/>
          <a:ext cx="7974419" cy="3221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15848" t="14866" r="17369" b="4854"/>
          <a:stretch/>
        </p:blipFill>
        <p:spPr>
          <a:xfrm>
            <a:off x="5846804" y="2933781"/>
            <a:ext cx="4114255" cy="30910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56302" y="6075587"/>
            <a:ext cx="42867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Noxious Weed Monitoring at the US Air Force Academy – Year 5 Results</a:t>
            </a:r>
          </a:p>
          <a:p>
            <a:r>
              <a:rPr lang="en-US" sz="1100" dirty="0" smtClean="0"/>
              <a:t>Colorado Natural Heritage Program</a:t>
            </a:r>
            <a:endParaRPr lang="en-US" sz="11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0412" y="694692"/>
            <a:ext cx="4227288" cy="27820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445053" y="3476777"/>
            <a:ext cx="15279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Photo Point Monitoring</a:t>
            </a:r>
          </a:p>
          <a:p>
            <a:r>
              <a:rPr lang="en-US" sz="1100" dirty="0" smtClean="0"/>
              <a:t>US Forest Service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0644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478" y="6024877"/>
            <a:ext cx="2585836" cy="5876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5153" y="125840"/>
            <a:ext cx="3744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99FF66"/>
                </a:solidFill>
              </a:rPr>
              <a:t>For Future Reference</a:t>
            </a:r>
            <a:endParaRPr lang="en-US" sz="3200" b="1" dirty="0">
              <a:solidFill>
                <a:srgbClr val="99FF6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77443" y="232797"/>
            <a:ext cx="33919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srgbClr val="99FF66"/>
                </a:solidFill>
              </a:rPr>
              <a:t>Herbaria Online!</a:t>
            </a:r>
            <a:endParaRPr lang="en-US" sz="2400" i="1" dirty="0">
              <a:solidFill>
                <a:srgbClr val="99FF6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5153" y="639945"/>
            <a:ext cx="7992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SEINet</a:t>
            </a:r>
            <a:r>
              <a:rPr lang="en-US" sz="2400" dirty="0"/>
              <a:t> </a:t>
            </a:r>
            <a:r>
              <a:rPr lang="en-US" sz="2400" dirty="0" smtClean="0"/>
              <a:t>  </a:t>
            </a:r>
            <a:r>
              <a:rPr lang="en-US" sz="2400" dirty="0" smtClean="0">
                <a:hlinkClick r:id="rId3"/>
              </a:rPr>
              <a:t>http</a:t>
            </a:r>
            <a:r>
              <a:rPr lang="en-US" sz="2400" dirty="0">
                <a:hlinkClick r:id="rId3"/>
              </a:rPr>
              <a:t>://</a:t>
            </a:r>
            <a:r>
              <a:rPr lang="en-US" sz="2400" dirty="0" smtClean="0">
                <a:hlinkClick r:id="rId3"/>
              </a:rPr>
              <a:t>swbiodiversity.org/seinet/collections/index.php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9386" t="10082" r="10531"/>
          <a:stretch/>
        </p:blipFill>
        <p:spPr>
          <a:xfrm>
            <a:off x="215153" y="1216033"/>
            <a:ext cx="8606448" cy="52847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9436" t="10159" r="10663"/>
          <a:stretch/>
        </p:blipFill>
        <p:spPr>
          <a:xfrm>
            <a:off x="215153" y="1216032"/>
            <a:ext cx="7495832" cy="52677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573683" y="916944"/>
            <a:ext cx="1884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Dynamic Checklist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9734" t="10796" r="11161" b="5622"/>
          <a:stretch/>
        </p:blipFill>
        <p:spPr>
          <a:xfrm>
            <a:off x="215153" y="1224720"/>
            <a:ext cx="7992253" cy="52779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9237" t="10159" r="11459" b="4825"/>
          <a:stretch/>
        </p:blipFill>
        <p:spPr>
          <a:xfrm>
            <a:off x="215152" y="1214167"/>
            <a:ext cx="7954709" cy="53297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l="9330" t="13502" r="10471" b="4508"/>
          <a:stretch/>
        </p:blipFill>
        <p:spPr>
          <a:xfrm>
            <a:off x="223234" y="1214167"/>
            <a:ext cx="7984172" cy="510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6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330" y="6100876"/>
            <a:ext cx="2585836" cy="5876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93584"/>
            <a:ext cx="3744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99FF66"/>
                </a:solidFill>
              </a:rPr>
              <a:t>For Future Reference</a:t>
            </a:r>
            <a:endParaRPr lang="en-US" sz="3200" b="1" dirty="0">
              <a:solidFill>
                <a:srgbClr val="99FF6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77443" y="232797"/>
            <a:ext cx="33919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srgbClr val="99FF66"/>
                </a:solidFill>
              </a:rPr>
              <a:t>Herbaria Online!</a:t>
            </a:r>
            <a:endParaRPr lang="en-US" sz="2400" i="1" dirty="0">
              <a:solidFill>
                <a:srgbClr val="99FF6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98563"/>
            <a:ext cx="10790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University </a:t>
            </a:r>
            <a:r>
              <a:rPr lang="en-US" sz="2400" dirty="0"/>
              <a:t>of Colorado </a:t>
            </a:r>
            <a:r>
              <a:rPr lang="en-US" sz="2400" dirty="0">
                <a:hlinkClick r:id="rId3"/>
              </a:rPr>
              <a:t>https://</a:t>
            </a:r>
            <a:r>
              <a:rPr lang="en-US" sz="2400" dirty="0" smtClean="0">
                <a:hlinkClick r:id="rId3"/>
              </a:rPr>
              <a:t>cumuseum-archive.colorado.edu/Research/index.html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0790005" y="904440"/>
            <a:ext cx="11961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Herbarium</a:t>
            </a:r>
          </a:p>
          <a:p>
            <a:r>
              <a:rPr lang="en-US" dirty="0" smtClean="0"/>
              <a:t>Zoology </a:t>
            </a:r>
          </a:p>
          <a:p>
            <a:r>
              <a:rPr lang="en-US" dirty="0" smtClean="0"/>
              <a:t>Etc.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0842" t="10319" r="19846" b="5463"/>
          <a:stretch/>
        </p:blipFill>
        <p:spPr>
          <a:xfrm>
            <a:off x="156376" y="1044125"/>
            <a:ext cx="6360265" cy="56444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23068" t="9362" r="23300" b="5463"/>
          <a:stretch/>
        </p:blipFill>
        <p:spPr>
          <a:xfrm>
            <a:off x="156376" y="1031530"/>
            <a:ext cx="5736480" cy="56939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9138" t="9682" r="10762" b="4666"/>
          <a:stretch/>
        </p:blipFill>
        <p:spPr>
          <a:xfrm>
            <a:off x="156376" y="1044362"/>
            <a:ext cx="8445322" cy="56442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9237" t="9682" r="11161" b="6259"/>
          <a:stretch/>
        </p:blipFill>
        <p:spPr>
          <a:xfrm>
            <a:off x="109745" y="1031529"/>
            <a:ext cx="8571265" cy="565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23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478" y="6024877"/>
            <a:ext cx="2585836" cy="5876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3522" y="232797"/>
            <a:ext cx="3744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99FF66"/>
                </a:solidFill>
              </a:rPr>
              <a:t>For Future Reference</a:t>
            </a:r>
            <a:endParaRPr lang="en-US" sz="3200" b="1" dirty="0">
              <a:solidFill>
                <a:srgbClr val="99FF66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141" t="2701" r="10467" b="4667"/>
          <a:stretch/>
        </p:blipFill>
        <p:spPr>
          <a:xfrm>
            <a:off x="423521" y="1126370"/>
            <a:ext cx="7765135" cy="53909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3264" b="4853"/>
          <a:stretch/>
        </p:blipFill>
        <p:spPr>
          <a:xfrm>
            <a:off x="423521" y="1126369"/>
            <a:ext cx="8875646" cy="50970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70314" y="231181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2400" i="1" dirty="0">
                <a:solidFill>
                  <a:srgbClr val="99FF66"/>
                </a:solidFill>
              </a:rPr>
              <a:t>Overall list of TE&amp;P Species</a:t>
            </a:r>
          </a:p>
          <a:p>
            <a:pPr algn="r"/>
            <a:r>
              <a:rPr lang="en-US" sz="2400" dirty="0"/>
              <a:t>USFWS </a:t>
            </a:r>
            <a:r>
              <a:rPr lang="en-US" sz="2400" dirty="0" smtClean="0"/>
              <a:t>    </a:t>
            </a:r>
            <a:r>
              <a:rPr lang="en-US" sz="32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hlinkClick r:id="rId5"/>
              </a:rPr>
              <a:t>https</a:t>
            </a:r>
            <a:r>
              <a:rPr lang="en-US" sz="3200" b="1" dirty="0">
                <a:solidFill>
                  <a:schemeClr val="accent3">
                    <a:lumMod val="20000"/>
                    <a:lumOff val="80000"/>
                  </a:schemeClr>
                </a:solidFill>
                <a:hlinkClick r:id="rId5"/>
              </a:rPr>
              <a:t>://ecos.fws.gov/ipac/</a:t>
            </a:r>
            <a:endParaRPr lang="en-US" sz="32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t="9682" b="6577"/>
          <a:stretch/>
        </p:blipFill>
        <p:spPr>
          <a:xfrm>
            <a:off x="423521" y="1126368"/>
            <a:ext cx="9359315" cy="48985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8043" t="9362" r="8076" b="5941"/>
          <a:stretch/>
        </p:blipFill>
        <p:spPr>
          <a:xfrm>
            <a:off x="346235" y="1126368"/>
            <a:ext cx="8784117" cy="55434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8640" t="9522" r="10762" b="4986"/>
          <a:stretch/>
        </p:blipFill>
        <p:spPr>
          <a:xfrm>
            <a:off x="238880" y="1090221"/>
            <a:ext cx="8359210" cy="554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72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478" y="6024877"/>
            <a:ext cx="2585836" cy="5876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5716" y="146538"/>
            <a:ext cx="3744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99FF66"/>
                </a:solidFill>
              </a:rPr>
              <a:t>For Future Reference</a:t>
            </a:r>
            <a:endParaRPr lang="en-US" sz="3200" b="1" dirty="0">
              <a:solidFill>
                <a:srgbClr val="99FF66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16" y="1665083"/>
            <a:ext cx="8454256" cy="462342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8856" y="6427901"/>
            <a:ext cx="34892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http://www.cnhp.colostate.edu/download/maps.asp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77863" y="2159"/>
            <a:ext cx="51476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srgbClr val="99FF66"/>
                </a:solidFill>
              </a:rPr>
              <a:t>Rare </a:t>
            </a:r>
            <a:r>
              <a:rPr lang="en-US" sz="2400" i="1" dirty="0">
                <a:solidFill>
                  <a:srgbClr val="99FF66"/>
                </a:solidFill>
              </a:rPr>
              <a:t>Plant Identification Confirmation</a:t>
            </a:r>
          </a:p>
          <a:p>
            <a:r>
              <a:rPr lang="en-US" sz="2400" dirty="0"/>
              <a:t>CO Natural Heritage Program</a:t>
            </a:r>
          </a:p>
          <a:p>
            <a:r>
              <a:rPr lang="en-US" sz="2400" dirty="0">
                <a:hlinkClick r:id="rId4"/>
              </a:rPr>
              <a:t>CNHP@colostate.edu</a:t>
            </a:r>
            <a:endParaRPr lang="en-US" sz="2400" dirty="0"/>
          </a:p>
          <a:p>
            <a:r>
              <a:rPr lang="en-US" sz="2400" dirty="0"/>
              <a:t>(970) </a:t>
            </a:r>
            <a:r>
              <a:rPr lang="en-US" sz="2400" dirty="0" smtClean="0"/>
              <a:t>491-7331</a:t>
            </a:r>
          </a:p>
          <a:p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9121285" y="2105072"/>
            <a:ext cx="29042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CO Ownership </a:t>
            </a:r>
            <a:r>
              <a:rPr lang="en-US" dirty="0" err="1" smtClean="0"/>
              <a:t>Mgmt</a:t>
            </a:r>
            <a:r>
              <a:rPr lang="en-US" dirty="0" smtClean="0"/>
              <a:t> Map</a:t>
            </a:r>
          </a:p>
          <a:p>
            <a:r>
              <a:rPr lang="en-US" dirty="0" smtClean="0"/>
              <a:t>CO Wetland Inventory</a:t>
            </a:r>
          </a:p>
          <a:p>
            <a:r>
              <a:rPr lang="en-US" dirty="0" smtClean="0"/>
              <a:t>CO Rare Plants by County</a:t>
            </a:r>
          </a:p>
          <a:p>
            <a:r>
              <a:rPr lang="en-US" dirty="0" smtClean="0"/>
              <a:t>CO Rare Plant Guide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Rare </a:t>
            </a:r>
            <a:r>
              <a:rPr lang="en-US" dirty="0"/>
              <a:t>plant </a:t>
            </a:r>
            <a:r>
              <a:rPr lang="en-US" dirty="0" smtClean="0"/>
              <a:t>symposium</a:t>
            </a:r>
          </a:p>
          <a:p>
            <a:r>
              <a:rPr lang="en-US" dirty="0" smtClean="0"/>
              <a:t>September</a:t>
            </a:r>
            <a:endParaRPr lang="en-US" dirty="0"/>
          </a:p>
          <a:p>
            <a:r>
              <a:rPr lang="en-US" dirty="0" smtClean="0"/>
              <a:t>CO </a:t>
            </a:r>
            <a:r>
              <a:rPr lang="en-US" dirty="0"/>
              <a:t>Native </a:t>
            </a:r>
            <a:r>
              <a:rPr lang="en-US" dirty="0" smtClean="0"/>
              <a:t>Plant Society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651" y="1701934"/>
            <a:ext cx="8514321" cy="46562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580" y="1665083"/>
            <a:ext cx="8581705" cy="46931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22309" t="12828" r="21177" b="2361"/>
          <a:stretch/>
        </p:blipFill>
        <p:spPr>
          <a:xfrm>
            <a:off x="345651" y="1400457"/>
            <a:ext cx="5992841" cy="49182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13900" t="7076" r="56022" b="6375"/>
          <a:stretch/>
        </p:blipFill>
        <p:spPr>
          <a:xfrm>
            <a:off x="345651" y="1360975"/>
            <a:ext cx="5509717" cy="50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478" y="6024877"/>
            <a:ext cx="2585836" cy="5876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3348" y="17829"/>
            <a:ext cx="3744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99FF66"/>
                </a:solidFill>
              </a:rPr>
              <a:t>For Future Reference</a:t>
            </a:r>
            <a:endParaRPr lang="en-US" sz="3200" b="1" dirty="0">
              <a:solidFill>
                <a:srgbClr val="99FF6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111" t="3112" r="22083" b="4889"/>
          <a:stretch/>
        </p:blipFill>
        <p:spPr>
          <a:xfrm>
            <a:off x="193348" y="663766"/>
            <a:ext cx="7137894" cy="57158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98665" y="6318722"/>
            <a:ext cx="49818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accent3">
                    <a:lumMod val="20000"/>
                    <a:lumOff val="80000"/>
                  </a:schemeClr>
                </a:solidFill>
                <a:hlinkClick r:id="rId4"/>
              </a:rPr>
              <a:t>http://explorer.natureserve.org</a:t>
            </a:r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  <a:hlinkClick r:id="rId4"/>
              </a:rPr>
              <a:t>/</a:t>
            </a:r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endParaRPr lang="en-US" sz="2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431586" y="3004546"/>
            <a:ext cx="167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Spelling counts!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8121763" y="61159"/>
            <a:ext cx="37445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99FF99"/>
                </a:solidFill>
              </a:rPr>
              <a:t>NatureServe Explorer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21813" t="8129" r="22514" b="4293"/>
          <a:stretch/>
        </p:blipFill>
        <p:spPr>
          <a:xfrm>
            <a:off x="193348" y="663766"/>
            <a:ext cx="5826452" cy="57285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l="21228" t="8316" r="22047" b="4105"/>
          <a:stretch/>
        </p:blipFill>
        <p:spPr>
          <a:xfrm>
            <a:off x="193348" y="663766"/>
            <a:ext cx="5826452" cy="56222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21228" t="8503" r="21579" b="3918"/>
          <a:stretch/>
        </p:blipFill>
        <p:spPr>
          <a:xfrm>
            <a:off x="88806" y="622896"/>
            <a:ext cx="5930994" cy="567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81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478" y="6024877"/>
            <a:ext cx="2585836" cy="5876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3319" y="157039"/>
            <a:ext cx="3744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99FF66"/>
                </a:solidFill>
              </a:rPr>
              <a:t>For Future Reference</a:t>
            </a:r>
            <a:endParaRPr lang="en-US" sz="3200" b="1" dirty="0">
              <a:solidFill>
                <a:srgbClr val="99FF6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3003" y="825791"/>
            <a:ext cx="685503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99FF66"/>
                </a:solidFill>
              </a:rPr>
              <a:t>List of Sensitive Species &amp; On/Bordering NFS</a:t>
            </a:r>
          </a:p>
          <a:p>
            <a:r>
              <a:rPr lang="en-US" sz="2400" dirty="0"/>
              <a:t>US Forest Service, Pike San Isabel National Forest</a:t>
            </a:r>
          </a:p>
          <a:p>
            <a:r>
              <a:rPr lang="en-US" sz="2400" dirty="0"/>
              <a:t>Steve Olson </a:t>
            </a:r>
            <a:r>
              <a:rPr lang="en-US" sz="2400" dirty="0" smtClean="0"/>
              <a:t>Botanist	  719-553-1519</a:t>
            </a:r>
            <a:endParaRPr lang="en-US" sz="2400" dirty="0"/>
          </a:p>
          <a:p>
            <a:r>
              <a:rPr lang="en-US" sz="2400" dirty="0"/>
              <a:t>Mike Welker </a:t>
            </a:r>
            <a:r>
              <a:rPr lang="en-US" sz="2400" dirty="0" smtClean="0"/>
              <a:t>Biologist   </a:t>
            </a:r>
            <a:r>
              <a:rPr lang="en-US" sz="2400" dirty="0"/>
              <a:t>719-553-1515</a:t>
            </a:r>
          </a:p>
          <a:p>
            <a:endParaRPr lang="en-US" sz="2400" dirty="0"/>
          </a:p>
          <a:p>
            <a:r>
              <a:rPr lang="en-US" sz="2400" i="1" dirty="0">
                <a:solidFill>
                  <a:srgbClr val="99FF66"/>
                </a:solidFill>
              </a:rPr>
              <a:t>List of Sensitive Species &amp; On/Bordering BLM</a:t>
            </a:r>
          </a:p>
          <a:p>
            <a:r>
              <a:rPr lang="en-US" sz="2400" dirty="0"/>
              <a:t>BLM Royal Gorge Field Office</a:t>
            </a:r>
          </a:p>
          <a:p>
            <a:r>
              <a:rPr lang="en-US" sz="2400" dirty="0"/>
              <a:t>719-269-8500</a:t>
            </a:r>
          </a:p>
          <a:p>
            <a:r>
              <a:rPr lang="en-US" sz="2400" u="sng" dirty="0">
                <a:hlinkClick r:id="rId3"/>
              </a:rPr>
              <a:t>blm_co_info@blm.gov</a:t>
            </a:r>
            <a:r>
              <a:rPr lang="en-US" sz="2400" dirty="0"/>
              <a:t> </a:t>
            </a:r>
          </a:p>
        </p:txBody>
      </p:sp>
      <p:pic>
        <p:nvPicPr>
          <p:cNvPr id="2050" name="Picture 2" descr="http://www.fs.usda.gov/Internet/FSE_MEDIA/stelprdb51880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90" y="3860142"/>
            <a:ext cx="2989847" cy="255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14799" y="6450679"/>
            <a:ext cx="36321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Pawnee montane skipper on host plant </a:t>
            </a:r>
            <a:r>
              <a:rPr lang="en-US" sz="1200" i="1" dirty="0" err="1" smtClean="0"/>
              <a:t>Liatris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punctata</a:t>
            </a:r>
            <a:endParaRPr lang="en-US" sz="120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5833" t="3112" r="15973" b="5333"/>
          <a:stretch/>
        </p:blipFill>
        <p:spPr>
          <a:xfrm>
            <a:off x="6842078" y="380590"/>
            <a:ext cx="4876800" cy="356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2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478" y="6024877"/>
            <a:ext cx="2585836" cy="5876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19529" y="1564581"/>
            <a:ext cx="59218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99FF66"/>
                </a:solidFill>
              </a:rPr>
              <a:t>Rare Plants on Private Lands</a:t>
            </a:r>
          </a:p>
          <a:p>
            <a:r>
              <a:rPr lang="en-US" sz="2400" dirty="0" smtClean="0"/>
              <a:t>CO Parks &amp; Wildlife Natural Areas Program</a:t>
            </a:r>
          </a:p>
          <a:p>
            <a:r>
              <a:rPr lang="en-US" sz="2400" dirty="0" smtClean="0"/>
              <a:t>Raquel </a:t>
            </a:r>
            <a:r>
              <a:rPr lang="en-US" sz="2400" dirty="0" err="1" smtClean="0"/>
              <a:t>Wertsbaugh</a:t>
            </a:r>
            <a:r>
              <a:rPr lang="en-US" sz="2400" dirty="0" smtClean="0"/>
              <a:t> 303-291 7267  </a:t>
            </a:r>
            <a:r>
              <a:rPr lang="en-US" sz="2400" dirty="0"/>
              <a:t> </a:t>
            </a:r>
            <a:endParaRPr lang="en-US" sz="2400" dirty="0" smtClean="0"/>
          </a:p>
          <a:p>
            <a:r>
              <a:rPr lang="en-US" sz="2400" u="sng" dirty="0" smtClean="0">
                <a:hlinkClick r:id="rId3" tooltip="Email raquel Wersbaugh."/>
              </a:rPr>
              <a:t>raquel.wertsbaugh@state.co.us </a:t>
            </a:r>
            <a:r>
              <a:rPr lang="en-US" sz="2400" dirty="0" smtClean="0"/>
              <a:t>​​</a:t>
            </a:r>
            <a:r>
              <a:rPr lang="en-US" sz="2400" dirty="0"/>
              <a:t> </a:t>
            </a:r>
            <a:endParaRPr lang="en-US" sz="2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52664" y="263950"/>
            <a:ext cx="3744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99FF66"/>
                </a:solidFill>
              </a:rPr>
              <a:t>For Future Reference</a:t>
            </a:r>
            <a:endParaRPr lang="en-US" sz="3200" b="1" dirty="0">
              <a:solidFill>
                <a:srgbClr val="99FF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38673" y="5413131"/>
            <a:ext cx="18501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i="1" dirty="0" err="1" smtClean="0"/>
              <a:t>Hesperis</a:t>
            </a:r>
            <a:r>
              <a:rPr lang="en-US" sz="900" b="1" i="1" dirty="0" smtClean="0"/>
              <a:t> </a:t>
            </a:r>
            <a:r>
              <a:rPr lang="en-US" sz="900" b="1" i="1" dirty="0" err="1" smtClean="0"/>
              <a:t>matronalis</a:t>
            </a:r>
            <a:r>
              <a:rPr lang="en-US" sz="900" b="1" i="1" dirty="0" smtClean="0"/>
              <a:t> </a:t>
            </a:r>
            <a:r>
              <a:rPr lang="en-US" sz="900" b="1" dirty="0" smtClean="0"/>
              <a:t>Dame’s rocket</a:t>
            </a:r>
            <a:endParaRPr lang="en-US" sz="9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319529" y="216872"/>
            <a:ext cx="40734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99FF66"/>
                </a:solidFill>
              </a:rPr>
              <a:t>TE&amp;P Wildlife </a:t>
            </a:r>
            <a:r>
              <a:rPr lang="en-US" sz="2400" i="1" dirty="0">
                <a:solidFill>
                  <a:srgbClr val="99FF66"/>
                </a:solidFill>
              </a:rPr>
              <a:t>on Private Lands </a:t>
            </a:r>
            <a:endParaRPr lang="en-US" sz="2400" i="1" dirty="0" smtClean="0">
              <a:solidFill>
                <a:srgbClr val="99FF66"/>
              </a:solidFill>
            </a:endParaRPr>
          </a:p>
          <a:p>
            <a:r>
              <a:rPr lang="en-US" sz="2400" dirty="0" smtClean="0"/>
              <a:t>CO </a:t>
            </a:r>
            <a:r>
              <a:rPr lang="en-US" sz="2400" dirty="0"/>
              <a:t>Parks and Wildlife	</a:t>
            </a:r>
            <a:endParaRPr lang="en-US" sz="2400" dirty="0" smtClean="0"/>
          </a:p>
          <a:p>
            <a:r>
              <a:rPr lang="en-US" sz="2400" dirty="0" smtClean="0"/>
              <a:t>(</a:t>
            </a:r>
            <a:r>
              <a:rPr lang="en-US" sz="2400" dirty="0"/>
              <a:t>719) 530-5520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1369" y="1130450"/>
            <a:ext cx="54413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Colorado State University Extension Office</a:t>
            </a:r>
          </a:p>
          <a:p>
            <a:r>
              <a:rPr lang="en-US" sz="2400" dirty="0" smtClean="0"/>
              <a:t>Native Plant Master Program- Pueblo</a:t>
            </a:r>
          </a:p>
          <a:p>
            <a:r>
              <a:rPr lang="en-US" sz="2400" dirty="0" err="1" smtClean="0"/>
              <a:t>Sherie</a:t>
            </a:r>
            <a:r>
              <a:rPr lang="en-US" sz="2400" dirty="0" smtClean="0"/>
              <a:t> Caffey</a:t>
            </a:r>
          </a:p>
          <a:p>
            <a:r>
              <a:rPr lang="en-US" sz="2400" dirty="0" smtClean="0"/>
              <a:t>719-583-6566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2240370" y="2527742"/>
            <a:ext cx="38644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Colorado Native Plant Society</a:t>
            </a:r>
          </a:p>
          <a:p>
            <a:r>
              <a:rPr lang="en-US" sz="2400" b="1" dirty="0" smtClean="0">
                <a:hlinkClick r:id="rId4"/>
              </a:rPr>
              <a:t>conpscturner@gmail.com</a:t>
            </a:r>
            <a:r>
              <a:rPr lang="en-US" sz="2400" b="1" dirty="0" smtClean="0"/>
              <a:t> 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360947" y="3583238"/>
            <a:ext cx="42928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Arkansas Valley Audubon Society</a:t>
            </a:r>
          </a:p>
          <a:p>
            <a:r>
              <a:rPr lang="en-US" sz="2400" dirty="0" smtClean="0">
                <a:hlinkClick r:id="rId5"/>
              </a:rPr>
              <a:t>arkvalleyaudubon@gmail.com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2618670" y="4678771"/>
            <a:ext cx="501150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Natural Resource Conservation Service</a:t>
            </a:r>
          </a:p>
          <a:p>
            <a:r>
              <a:rPr lang="en-US" sz="2400" dirty="0" smtClean="0"/>
              <a:t>Patty </a:t>
            </a:r>
            <a:r>
              <a:rPr lang="en-US" sz="2400" dirty="0" err="1" smtClean="0"/>
              <a:t>Knupp</a:t>
            </a:r>
            <a:endParaRPr lang="en-US" sz="2400" dirty="0" smtClean="0"/>
          </a:p>
          <a:p>
            <a:r>
              <a:rPr lang="en-US" sz="2400" dirty="0" smtClean="0"/>
              <a:t>719-543-8386 x112</a:t>
            </a:r>
          </a:p>
          <a:p>
            <a:r>
              <a:rPr lang="en-US" sz="2400" dirty="0" smtClean="0">
                <a:hlinkClick r:id="rId6"/>
              </a:rPr>
              <a:t>Patty.knupp@co.usda.gov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673" y="3358739"/>
            <a:ext cx="2739189" cy="205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547" y="5950749"/>
            <a:ext cx="3311066" cy="7525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2664" y="263950"/>
            <a:ext cx="3744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99FF66"/>
                </a:solidFill>
              </a:rPr>
              <a:t>For Future Reference</a:t>
            </a:r>
            <a:endParaRPr lang="en-US" sz="3200" b="1" dirty="0">
              <a:solidFill>
                <a:srgbClr val="99FF66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t="159" r="39766" b="40492"/>
          <a:stretch/>
        </p:blipFill>
        <p:spPr>
          <a:xfrm>
            <a:off x="4681868" y="2326410"/>
            <a:ext cx="2828261" cy="20905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40308" y="4500388"/>
            <a:ext cx="35814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i="1" dirty="0" err="1" smtClean="0"/>
              <a:t>Centaurea</a:t>
            </a:r>
            <a:r>
              <a:rPr lang="en-US" sz="900" b="1" i="1" dirty="0" smtClean="0"/>
              <a:t> </a:t>
            </a:r>
            <a:r>
              <a:rPr lang="en-US" sz="900" b="1" i="1" dirty="0" err="1" smtClean="0"/>
              <a:t>diffusa</a:t>
            </a:r>
            <a:r>
              <a:rPr lang="en-US" sz="900" b="1" i="1" dirty="0" smtClean="0"/>
              <a:t> x </a:t>
            </a:r>
            <a:r>
              <a:rPr lang="en-US" sz="900" b="1" i="1" dirty="0" err="1" smtClean="0"/>
              <a:t>psammogena</a:t>
            </a:r>
            <a:r>
              <a:rPr lang="en-US" sz="900" b="1" i="1" dirty="0" smtClean="0"/>
              <a:t>  </a:t>
            </a:r>
            <a:r>
              <a:rPr lang="en-US" sz="900" b="1" dirty="0" smtClean="0"/>
              <a:t>Diffuse x spotted knapweed hybrid?</a:t>
            </a:r>
            <a:endParaRPr lang="en-US" sz="900" b="1" dirty="0"/>
          </a:p>
        </p:txBody>
      </p:sp>
      <p:sp>
        <p:nvSpPr>
          <p:cNvPr id="15" name="Rectangle 14"/>
          <p:cNvSpPr/>
          <p:nvPr/>
        </p:nvSpPr>
        <p:spPr>
          <a:xfrm>
            <a:off x="4510676" y="848725"/>
            <a:ext cx="37630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Lara Duran</a:t>
            </a:r>
          </a:p>
          <a:p>
            <a:r>
              <a:rPr lang="en-US" sz="2400" dirty="0" smtClean="0"/>
              <a:t>List B Specialist</a:t>
            </a:r>
          </a:p>
          <a:p>
            <a:r>
              <a:rPr lang="en-US" sz="2400" dirty="0" smtClean="0"/>
              <a:t>303-869-9036   </a:t>
            </a:r>
            <a:r>
              <a:rPr lang="en-US" sz="2400" dirty="0">
                <a:hlinkClick r:id="rId4"/>
              </a:rPr>
              <a:t>lara.duran@state.co.us</a:t>
            </a:r>
            <a:r>
              <a:rPr lang="en-US" sz="2400" dirty="0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73701" y="4298099"/>
            <a:ext cx="32268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Steve Ryder</a:t>
            </a:r>
          </a:p>
          <a:p>
            <a:r>
              <a:rPr lang="en-US" sz="2400" dirty="0" smtClean="0"/>
              <a:t>State Weed Coordinator</a:t>
            </a:r>
          </a:p>
          <a:p>
            <a:r>
              <a:rPr lang="en-US" sz="2400" dirty="0" smtClean="0"/>
              <a:t>303-869-9034</a:t>
            </a:r>
          </a:p>
          <a:p>
            <a:r>
              <a:rPr lang="en-US" sz="2400" dirty="0" smtClean="0">
                <a:hlinkClick r:id="rId5"/>
              </a:rPr>
              <a:t>Steve.ryder@state.co.us</a:t>
            </a:r>
            <a:endParaRPr lang="en-US" sz="2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18722" y="4284655"/>
            <a:ext cx="30696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Patty York</a:t>
            </a:r>
          </a:p>
          <a:p>
            <a:r>
              <a:rPr lang="en-US" sz="2400" dirty="0" smtClean="0"/>
              <a:t>EDRR Specialist</a:t>
            </a:r>
          </a:p>
          <a:p>
            <a:r>
              <a:rPr lang="en-US" sz="2400" dirty="0" smtClean="0"/>
              <a:t>303-869-9035</a:t>
            </a:r>
          </a:p>
          <a:p>
            <a:r>
              <a:rPr lang="en-US" sz="2400" dirty="0" smtClean="0">
                <a:hlinkClick r:id="rId6"/>
              </a:rPr>
              <a:t>Patty.York@state.co.us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1147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478" y="6024877"/>
            <a:ext cx="2585836" cy="5876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11733" y="223802"/>
            <a:ext cx="60806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 smtClean="0">
                <a:solidFill>
                  <a:srgbClr val="FFFF00"/>
                </a:solidFill>
              </a:rPr>
              <a:t>Laws, Regulations, Policies Directives to</a:t>
            </a:r>
          </a:p>
          <a:p>
            <a:pPr algn="r"/>
            <a:r>
              <a:rPr lang="en-US" sz="2800" b="1" dirty="0">
                <a:solidFill>
                  <a:srgbClr val="FFFF00"/>
                </a:solidFill>
              </a:rPr>
              <a:t>o</a:t>
            </a:r>
            <a:r>
              <a:rPr lang="en-US" sz="2800" b="1" dirty="0" smtClean="0">
                <a:solidFill>
                  <a:srgbClr val="FFFF00"/>
                </a:solidFill>
              </a:rPr>
              <a:t>n-the-Ground Decisions &amp; Projects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8662" y="318540"/>
            <a:ext cx="5184240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9FF99"/>
                </a:solidFill>
              </a:rPr>
              <a:t>Laws</a:t>
            </a:r>
          </a:p>
          <a:p>
            <a:r>
              <a:rPr lang="en-US" b="1" dirty="0" smtClean="0"/>
              <a:t>Migratory </a:t>
            </a:r>
            <a:r>
              <a:rPr lang="en-US" b="1" dirty="0"/>
              <a:t>Bird </a:t>
            </a:r>
            <a:r>
              <a:rPr lang="en-US" b="1" dirty="0" smtClean="0"/>
              <a:t>Treaty </a:t>
            </a:r>
            <a:r>
              <a:rPr lang="en-US" b="1" dirty="0"/>
              <a:t>Act of 1918 </a:t>
            </a:r>
            <a:endParaRPr lang="en-US" dirty="0" smtClean="0"/>
          </a:p>
          <a:p>
            <a:r>
              <a:rPr lang="en-US" dirty="0" smtClean="0"/>
              <a:t> </a:t>
            </a:r>
          </a:p>
          <a:p>
            <a:r>
              <a:rPr lang="en-US" b="1" dirty="0" smtClean="0"/>
              <a:t>Bald </a:t>
            </a:r>
            <a:r>
              <a:rPr lang="en-US" b="1" dirty="0"/>
              <a:t>and Golden Eagle Act of 1940</a:t>
            </a:r>
            <a:endParaRPr lang="en-US" dirty="0"/>
          </a:p>
          <a:p>
            <a:r>
              <a:rPr lang="en-US" b="1" dirty="0"/>
              <a:t> </a:t>
            </a:r>
            <a:endParaRPr lang="en-US" dirty="0"/>
          </a:p>
          <a:p>
            <a:r>
              <a:rPr lang="en-US" b="1" dirty="0" smtClean="0">
                <a:solidFill>
                  <a:srgbClr val="FF99CC"/>
                </a:solidFill>
              </a:rPr>
              <a:t>Endangered </a:t>
            </a:r>
            <a:r>
              <a:rPr lang="en-US" b="1" dirty="0">
                <a:solidFill>
                  <a:srgbClr val="FF99CC"/>
                </a:solidFill>
              </a:rPr>
              <a:t>Species Act of 1973 (revised 1976</a:t>
            </a:r>
            <a:r>
              <a:rPr lang="en-US" b="1" dirty="0" smtClean="0">
                <a:solidFill>
                  <a:srgbClr val="FF99CC"/>
                </a:solidFill>
              </a:rPr>
              <a:t>)*</a:t>
            </a:r>
            <a:endParaRPr lang="en-US" dirty="0">
              <a:solidFill>
                <a:srgbClr val="FF99CC"/>
              </a:solidFill>
            </a:endParaRPr>
          </a:p>
          <a:p>
            <a:r>
              <a:rPr lang="en-US" dirty="0">
                <a:solidFill>
                  <a:srgbClr val="FF99CC"/>
                </a:solidFill>
              </a:rPr>
              <a:t> </a:t>
            </a:r>
          </a:p>
          <a:p>
            <a:r>
              <a:rPr lang="en-US" b="1" dirty="0">
                <a:solidFill>
                  <a:srgbClr val="FF99CC"/>
                </a:solidFill>
              </a:rPr>
              <a:t>National Environmental Policy Act of </a:t>
            </a:r>
            <a:r>
              <a:rPr lang="en-US" b="1" dirty="0" smtClean="0">
                <a:solidFill>
                  <a:srgbClr val="FF99CC"/>
                </a:solidFill>
              </a:rPr>
              <a:t>1974*</a:t>
            </a:r>
            <a:endParaRPr lang="en-US" dirty="0">
              <a:solidFill>
                <a:srgbClr val="FF99CC"/>
              </a:solidFill>
            </a:endParaRPr>
          </a:p>
          <a:p>
            <a:r>
              <a:rPr lang="en-US" dirty="0"/>
              <a:t> </a:t>
            </a:r>
          </a:p>
          <a:p>
            <a:r>
              <a:rPr lang="en-US" b="1" dirty="0"/>
              <a:t>The North American Wetland Conservation Act </a:t>
            </a:r>
            <a:r>
              <a:rPr lang="en-US" b="1" dirty="0" smtClean="0"/>
              <a:t>1989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57900" y="1331798"/>
            <a:ext cx="6096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99FF99"/>
                </a:solidFill>
              </a:rPr>
              <a:t>Regulation</a:t>
            </a:r>
          </a:p>
          <a:p>
            <a:r>
              <a:rPr lang="en-US" b="1" dirty="0"/>
              <a:t>16 US Code Chapter 36 Forest and Rangeland Renewable Resource </a:t>
            </a:r>
            <a:r>
              <a:rPr lang="en-US" b="1" dirty="0" smtClean="0"/>
              <a:t>Planning (Federal Register)</a:t>
            </a:r>
            <a:endParaRPr lang="en-US" dirty="0"/>
          </a:p>
          <a:p>
            <a:r>
              <a:rPr lang="en-US" dirty="0"/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5913330" y="2970451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99FF99"/>
                </a:solidFill>
              </a:rPr>
              <a:t>Policy Directives</a:t>
            </a:r>
          </a:p>
          <a:p>
            <a:r>
              <a:rPr lang="en-US" b="1" dirty="0"/>
              <a:t>FSM 2070 Vegetation Ecology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b="1" dirty="0"/>
              <a:t>Forest Service Manual 2670 Threatened, Endangered and Sensitive Plants and Animals (2005)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b="1" dirty="0"/>
              <a:t>BLM Manual 6840 Special Status Species Management (2008</a:t>
            </a:r>
            <a:r>
              <a:rPr lang="en-US" b="1" dirty="0" smtClean="0"/>
              <a:t>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8662" y="4995691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 smtClean="0">
                <a:solidFill>
                  <a:srgbClr val="99FF99"/>
                </a:solidFill>
              </a:rPr>
              <a:t>Planning or Project Decision Document</a:t>
            </a:r>
          </a:p>
          <a:p>
            <a:r>
              <a:rPr lang="en-US" b="1" dirty="0" smtClean="0"/>
              <a:t>BLM </a:t>
            </a:r>
            <a:r>
              <a:rPr lang="en-US" b="1" dirty="0"/>
              <a:t>Vegetation Treatments Using Herbicides Final Programmatic EIS Record of Decision (September 2007)</a:t>
            </a:r>
            <a:endParaRPr lang="en-US" dirty="0"/>
          </a:p>
        </p:txBody>
      </p:sp>
      <p:sp>
        <p:nvSpPr>
          <p:cNvPr id="8" name="Striped Right Arrow 7"/>
          <p:cNvSpPr/>
          <p:nvPr/>
        </p:nvSpPr>
        <p:spPr>
          <a:xfrm rot="735198">
            <a:off x="4865099" y="1341382"/>
            <a:ext cx="855217" cy="286180"/>
          </a:xfrm>
          <a:prstGeom prst="stripedRightArrow">
            <a:avLst/>
          </a:prstGeom>
          <a:solidFill>
            <a:srgbClr val="99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riped Right Arrow 8"/>
          <p:cNvSpPr/>
          <p:nvPr/>
        </p:nvSpPr>
        <p:spPr>
          <a:xfrm rot="6730203">
            <a:off x="8803577" y="2747494"/>
            <a:ext cx="815407" cy="280203"/>
          </a:xfrm>
          <a:prstGeom prst="stripedRightArrow">
            <a:avLst/>
          </a:prstGeom>
          <a:solidFill>
            <a:srgbClr val="99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riped Right Arrow 9"/>
          <p:cNvSpPr/>
          <p:nvPr/>
        </p:nvSpPr>
        <p:spPr>
          <a:xfrm rot="7907697">
            <a:off x="4803615" y="4450704"/>
            <a:ext cx="801738" cy="260030"/>
          </a:xfrm>
          <a:prstGeom prst="stripedRightArrow">
            <a:avLst/>
          </a:prstGeom>
          <a:solidFill>
            <a:srgbClr val="99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12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478" y="6024877"/>
            <a:ext cx="2585836" cy="5876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01048" y="334332"/>
            <a:ext cx="3080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 smtClean="0">
                <a:solidFill>
                  <a:srgbClr val="FFFF00"/>
                </a:solidFill>
              </a:rPr>
              <a:t>Laws &amp; Regulations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2294" y="179960"/>
            <a:ext cx="569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9FF99"/>
                </a:solidFill>
              </a:rPr>
              <a:t>National </a:t>
            </a:r>
            <a:r>
              <a:rPr lang="en-US" sz="2400" b="1" dirty="0">
                <a:solidFill>
                  <a:srgbClr val="99FF99"/>
                </a:solidFill>
              </a:rPr>
              <a:t>Environmental Policy Act of </a:t>
            </a:r>
            <a:r>
              <a:rPr lang="en-US" sz="2400" b="1" dirty="0" smtClean="0">
                <a:solidFill>
                  <a:srgbClr val="99FF99"/>
                </a:solidFill>
              </a:rPr>
              <a:t>1974*</a:t>
            </a:r>
            <a:endParaRPr lang="en-US" sz="2400" dirty="0">
              <a:solidFill>
                <a:srgbClr val="99FF9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6298" y="1038305"/>
            <a:ext cx="6975179" cy="452431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</a:rPr>
              <a:t>Process</a:t>
            </a:r>
          </a:p>
          <a:p>
            <a:r>
              <a:rPr lang="en-US" dirty="0">
                <a:solidFill>
                  <a:srgbClr val="FFFF00"/>
                </a:solidFill>
              </a:rPr>
              <a:t>Involve the public &amp; stakeholders</a:t>
            </a:r>
          </a:p>
          <a:p>
            <a:r>
              <a:rPr lang="en-US" dirty="0" smtClean="0"/>
              <a:t>Considering all the effects</a:t>
            </a:r>
          </a:p>
          <a:p>
            <a:endParaRPr lang="en-US" dirty="0" smtClean="0"/>
          </a:p>
          <a:p>
            <a:r>
              <a:rPr lang="en-US" dirty="0" smtClean="0"/>
              <a:t>Purpose and Need for the action</a:t>
            </a:r>
          </a:p>
          <a:p>
            <a:r>
              <a:rPr lang="en-US" dirty="0" smtClean="0"/>
              <a:t>Design the preferred alternative</a:t>
            </a:r>
          </a:p>
          <a:p>
            <a:endParaRPr lang="en-US" dirty="0" smtClean="0"/>
          </a:p>
          <a:p>
            <a:r>
              <a:rPr lang="en-US" dirty="0" smtClean="0"/>
              <a:t>Identify issues</a:t>
            </a:r>
          </a:p>
          <a:p>
            <a:endParaRPr lang="en-US" dirty="0" smtClean="0"/>
          </a:p>
          <a:p>
            <a:r>
              <a:rPr lang="en-US" dirty="0" smtClean="0"/>
              <a:t>Reasonable range of alternatives</a:t>
            </a:r>
          </a:p>
          <a:p>
            <a:r>
              <a:rPr lang="en-US" dirty="0">
                <a:solidFill>
                  <a:srgbClr val="FFE5FF"/>
                </a:solidFill>
              </a:rPr>
              <a:t>Effects</a:t>
            </a:r>
            <a:r>
              <a:rPr lang="en-US" dirty="0"/>
              <a:t> from actions proposed</a:t>
            </a:r>
          </a:p>
          <a:p>
            <a:endParaRPr lang="en-US" dirty="0" smtClean="0"/>
          </a:p>
          <a:p>
            <a:r>
              <a:rPr lang="en-US" dirty="0" smtClean="0"/>
              <a:t>Prepare a document</a:t>
            </a:r>
          </a:p>
          <a:p>
            <a:r>
              <a:rPr lang="en-US" dirty="0"/>
              <a:t>	</a:t>
            </a:r>
            <a:r>
              <a:rPr lang="en-US" dirty="0" smtClean="0"/>
              <a:t>(Environmental Impact Statement, Environmental Assessment)</a:t>
            </a:r>
          </a:p>
          <a:p>
            <a:r>
              <a:rPr lang="en-US" dirty="0" smtClean="0"/>
              <a:t>	</a:t>
            </a:r>
            <a:r>
              <a:rPr lang="en-US" i="1" dirty="0" smtClean="0"/>
              <a:t>Categorical Exclusion (Policy Directive)</a:t>
            </a:r>
          </a:p>
          <a:p>
            <a:r>
              <a:rPr lang="en-US" dirty="0" smtClean="0"/>
              <a:t>Public Comment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62743" y="971235"/>
            <a:ext cx="3342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Regulatory Agency</a:t>
            </a:r>
          </a:p>
          <a:p>
            <a:r>
              <a:rPr lang="en-US" dirty="0" smtClean="0"/>
              <a:t>Council for Environmental Quality</a:t>
            </a:r>
          </a:p>
        </p:txBody>
      </p:sp>
      <p:sp>
        <p:nvSpPr>
          <p:cNvPr id="13" name="Left Arrow 12"/>
          <p:cNvSpPr/>
          <p:nvPr/>
        </p:nvSpPr>
        <p:spPr>
          <a:xfrm rot="10800000">
            <a:off x="194902" y="3014476"/>
            <a:ext cx="708865" cy="237871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94298" y="5623979"/>
            <a:ext cx="46889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99FF99"/>
                </a:solidFill>
              </a:rPr>
              <a:t>Decision Makers</a:t>
            </a:r>
          </a:p>
          <a:p>
            <a:r>
              <a:rPr lang="en-US" dirty="0" smtClean="0"/>
              <a:t>	Complexity </a:t>
            </a:r>
            <a:r>
              <a:rPr lang="en-US" dirty="0"/>
              <a:t>of the alternatives</a:t>
            </a:r>
          </a:p>
          <a:p>
            <a:r>
              <a:rPr lang="en-US" dirty="0" smtClean="0"/>
              <a:t>	Magnitude </a:t>
            </a:r>
            <a:r>
              <a:rPr lang="en-US" dirty="0"/>
              <a:t>of the effects</a:t>
            </a:r>
          </a:p>
        </p:txBody>
      </p:sp>
      <p:grpSp>
        <p:nvGrpSpPr>
          <p:cNvPr id="3096" name="Group 3095"/>
          <p:cNvGrpSpPr/>
          <p:nvPr/>
        </p:nvGrpSpPr>
        <p:grpSpPr>
          <a:xfrm>
            <a:off x="4107070" y="2222205"/>
            <a:ext cx="1326167" cy="1316093"/>
            <a:chOff x="4107070" y="2222205"/>
            <a:chExt cx="1326167" cy="1316093"/>
          </a:xfrm>
        </p:grpSpPr>
        <p:cxnSp>
          <p:nvCxnSpPr>
            <p:cNvPr id="19" name="Straight Arrow Connector 18"/>
            <p:cNvCxnSpPr/>
            <p:nvPr/>
          </p:nvCxnSpPr>
          <p:spPr>
            <a:xfrm flipH="1">
              <a:off x="4215809" y="3089214"/>
              <a:ext cx="1217428" cy="449084"/>
            </a:xfrm>
            <a:prstGeom prst="straightConnector1">
              <a:avLst/>
            </a:prstGeom>
            <a:ln>
              <a:solidFill>
                <a:srgbClr val="FF006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>
              <a:off x="4215809" y="2222205"/>
              <a:ext cx="1121736" cy="70020"/>
            </a:xfrm>
            <a:prstGeom prst="straightConnector1">
              <a:avLst/>
            </a:prstGeom>
            <a:ln>
              <a:solidFill>
                <a:srgbClr val="FF006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>
              <a:off x="4107070" y="2514359"/>
              <a:ext cx="1297785" cy="75131"/>
            </a:xfrm>
            <a:prstGeom prst="straightConnector1">
              <a:avLst/>
            </a:prstGeom>
            <a:ln>
              <a:solidFill>
                <a:srgbClr val="FF006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98" name="Group 3097"/>
          <p:cNvGrpSpPr/>
          <p:nvPr/>
        </p:nvGrpSpPr>
        <p:grpSpPr>
          <a:xfrm>
            <a:off x="112294" y="2147769"/>
            <a:ext cx="10617957" cy="3303545"/>
            <a:chOff x="112294" y="2147769"/>
            <a:chExt cx="10617957" cy="3303545"/>
          </a:xfrm>
        </p:grpSpPr>
        <p:sp>
          <p:nvSpPr>
            <p:cNvPr id="10" name="TextBox 9"/>
            <p:cNvSpPr txBox="1"/>
            <p:nvPr/>
          </p:nvSpPr>
          <p:spPr>
            <a:xfrm>
              <a:off x="8575109" y="4082801"/>
              <a:ext cx="21551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66"/>
                  </a:solidFill>
                </a:rPr>
                <a:t>GET INVOLVED!</a:t>
              </a:r>
              <a:endParaRPr lang="en-US" sz="2400" b="1" dirty="0">
                <a:solidFill>
                  <a:srgbClr val="FF0066"/>
                </a:solidFill>
              </a:endParaRPr>
            </a:p>
          </p:txBody>
        </p:sp>
        <p:sp>
          <p:nvSpPr>
            <p:cNvPr id="11" name="Left Arrow 10"/>
            <p:cNvSpPr/>
            <p:nvPr/>
          </p:nvSpPr>
          <p:spPr>
            <a:xfrm rot="10800000">
              <a:off x="170121" y="2515962"/>
              <a:ext cx="708865" cy="237871"/>
            </a:xfrm>
            <a:prstGeom prst="leftArrow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Left Arrow 11"/>
            <p:cNvSpPr/>
            <p:nvPr/>
          </p:nvSpPr>
          <p:spPr>
            <a:xfrm rot="10800000">
              <a:off x="170121" y="3538298"/>
              <a:ext cx="708865" cy="237871"/>
            </a:xfrm>
            <a:prstGeom prst="leftArrow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Left Arrow 13"/>
            <p:cNvSpPr/>
            <p:nvPr/>
          </p:nvSpPr>
          <p:spPr>
            <a:xfrm rot="10800000">
              <a:off x="112294" y="5213443"/>
              <a:ext cx="708865" cy="237871"/>
            </a:xfrm>
            <a:prstGeom prst="leftArrow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Left Arrow 35"/>
            <p:cNvSpPr/>
            <p:nvPr/>
          </p:nvSpPr>
          <p:spPr>
            <a:xfrm rot="10800000">
              <a:off x="170120" y="2147769"/>
              <a:ext cx="708865" cy="237871"/>
            </a:xfrm>
            <a:prstGeom prst="leftArrow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Left Arrow 36"/>
            <p:cNvSpPr/>
            <p:nvPr/>
          </p:nvSpPr>
          <p:spPr>
            <a:xfrm rot="18175450">
              <a:off x="9387496" y="3683317"/>
              <a:ext cx="679948" cy="267257"/>
            </a:xfrm>
            <a:prstGeom prst="leftArrow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088" name="Curved Connector 3087"/>
          <p:cNvCxnSpPr/>
          <p:nvPr/>
        </p:nvCxnSpPr>
        <p:spPr>
          <a:xfrm rot="5400000">
            <a:off x="6937779" y="4981731"/>
            <a:ext cx="1147904" cy="669508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95" name="Group 3094"/>
          <p:cNvGrpSpPr/>
          <p:nvPr/>
        </p:nvGrpSpPr>
        <p:grpSpPr>
          <a:xfrm>
            <a:off x="3104708" y="1022480"/>
            <a:ext cx="8753532" cy="4753993"/>
            <a:chOff x="3104708" y="1022480"/>
            <a:chExt cx="8753532" cy="4753993"/>
          </a:xfrm>
        </p:grpSpPr>
        <p:pic>
          <p:nvPicPr>
            <p:cNvPr id="3077" name="Picture 307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79" t="19226" r="1206" b="29172"/>
            <a:stretch/>
          </p:blipFill>
          <p:spPr>
            <a:xfrm>
              <a:off x="6652411" y="2428873"/>
              <a:ext cx="1442514" cy="1971731"/>
            </a:xfrm>
            <a:prstGeom prst="rect">
              <a:avLst/>
            </a:prstGeom>
          </p:spPr>
        </p:pic>
        <p:cxnSp>
          <p:nvCxnSpPr>
            <p:cNvPr id="17" name="Straight Arrow Connector 16"/>
            <p:cNvCxnSpPr/>
            <p:nvPr/>
          </p:nvCxnSpPr>
          <p:spPr>
            <a:xfrm flipH="1">
              <a:off x="3104708" y="2811624"/>
              <a:ext cx="2232836" cy="321787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>
              <a:off x="3994299" y="3216782"/>
              <a:ext cx="1808254" cy="768192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>
              <a:off x="5741581" y="3133411"/>
              <a:ext cx="497958" cy="1434897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90" name="Horizontal Scroll 3089"/>
            <p:cNvSpPr/>
            <p:nvPr/>
          </p:nvSpPr>
          <p:spPr>
            <a:xfrm>
              <a:off x="8966184" y="4661298"/>
              <a:ext cx="2892056" cy="1115175"/>
            </a:xfrm>
            <a:prstGeom prst="horizontalScroll">
              <a:avLst/>
            </a:prstGeom>
            <a:solidFill>
              <a:srgbClr val="FFE5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i="1" dirty="0" smtClean="0">
                  <a:solidFill>
                    <a:schemeClr val="bg1"/>
                  </a:solidFill>
                </a:rPr>
                <a:t>EFFECTS </a:t>
              </a:r>
              <a:r>
                <a:rPr lang="en-US" sz="1600" dirty="0" smtClean="0">
                  <a:solidFill>
                    <a:schemeClr val="bg1"/>
                  </a:solidFill>
                </a:rPr>
                <a:t>include</a:t>
              </a:r>
            </a:p>
            <a:p>
              <a:r>
                <a:rPr lang="en-US" sz="1600" dirty="0" smtClean="0">
                  <a:solidFill>
                    <a:schemeClr val="bg1"/>
                  </a:solidFill>
                </a:rPr>
                <a:t>Direct, Indirect, Cumulative</a:t>
              </a:r>
            </a:p>
            <a:p>
              <a:r>
                <a:rPr lang="en-US" sz="1600" dirty="0" smtClean="0">
                  <a:solidFill>
                    <a:schemeClr val="bg1"/>
                  </a:solidFill>
                </a:rPr>
                <a:t>Interdependent, Interrelated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3091" name="Rectangle 3090"/>
            <p:cNvSpPr/>
            <p:nvPr/>
          </p:nvSpPr>
          <p:spPr>
            <a:xfrm>
              <a:off x="5528389" y="2791482"/>
              <a:ext cx="16546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Photo </a:t>
              </a:r>
              <a:r>
                <a:rPr lang="en-US" sz="900" b="1" dirty="0" smtClean="0"/>
                <a:t>Credit Center</a:t>
              </a:r>
            </a:p>
            <a:p>
              <a:r>
                <a:rPr lang="en-US" sz="900" b="1" dirty="0" smtClean="0"/>
                <a:t>for Snow &amp; Avalanche Studies </a:t>
              </a:r>
              <a:endParaRPr lang="en-US" sz="900" dirty="0"/>
            </a:p>
          </p:txBody>
        </p:sp>
        <p:pic>
          <p:nvPicPr>
            <p:cNvPr id="3092" name="Picture 6" descr="Beck Baseline Stud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0827" y="1022480"/>
              <a:ext cx="1353600" cy="18009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97" name="Group 3096"/>
          <p:cNvGrpSpPr/>
          <p:nvPr/>
        </p:nvGrpSpPr>
        <p:grpSpPr>
          <a:xfrm>
            <a:off x="8275148" y="1720837"/>
            <a:ext cx="3418377" cy="1865277"/>
            <a:chOff x="8275148" y="1720837"/>
            <a:chExt cx="3418377" cy="1865277"/>
          </a:xfrm>
        </p:grpSpPr>
        <p:sp>
          <p:nvSpPr>
            <p:cNvPr id="8" name="TextBox 7"/>
            <p:cNvSpPr txBox="1"/>
            <p:nvPr/>
          </p:nvSpPr>
          <p:spPr>
            <a:xfrm>
              <a:off x="10412212" y="2079230"/>
              <a:ext cx="12813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Litigation</a:t>
              </a:r>
            </a:p>
            <a:p>
              <a:r>
                <a:rPr lang="en-US" dirty="0" smtClean="0"/>
                <a:t>Precedence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895526" y="3216782"/>
              <a:ext cx="1704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Policy Directives</a:t>
              </a:r>
              <a:endParaRPr lang="en-US" dirty="0"/>
            </a:p>
          </p:txBody>
        </p:sp>
        <p:sp>
          <p:nvSpPr>
            <p:cNvPr id="3075" name="Down Arrow 3074"/>
            <p:cNvSpPr/>
            <p:nvPr/>
          </p:nvSpPr>
          <p:spPr>
            <a:xfrm>
              <a:off x="11034822" y="2705712"/>
              <a:ext cx="179976" cy="555974"/>
            </a:xfrm>
            <a:prstGeom prst="downArrow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4" name="Rectangle 3093"/>
            <p:cNvSpPr/>
            <p:nvPr/>
          </p:nvSpPr>
          <p:spPr>
            <a:xfrm>
              <a:off x="8275148" y="1720837"/>
              <a:ext cx="15454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Federal Courts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891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478" y="6024877"/>
            <a:ext cx="2585836" cy="5876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807" y="4201012"/>
            <a:ext cx="14546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9900"/>
                </a:solidFill>
              </a:rPr>
              <a:t>Candidate-</a:t>
            </a:r>
          </a:p>
          <a:p>
            <a:endParaRPr lang="en-US" dirty="0" smtClean="0">
              <a:solidFill>
                <a:srgbClr val="FF9900"/>
              </a:solidFill>
            </a:endParaRPr>
          </a:p>
          <a:p>
            <a:endParaRPr lang="en-US" dirty="0">
              <a:solidFill>
                <a:srgbClr val="FF9900"/>
              </a:solidFill>
            </a:endParaRPr>
          </a:p>
          <a:p>
            <a:r>
              <a:rPr lang="en-US" dirty="0">
                <a:solidFill>
                  <a:srgbClr val="FF9900"/>
                </a:solidFill>
              </a:rPr>
              <a:t>Sensitive- </a:t>
            </a:r>
            <a:endParaRPr lang="en-US" dirty="0" smtClean="0">
              <a:solidFill>
                <a:srgbClr val="FF99FF"/>
              </a:solidFill>
            </a:endParaRPr>
          </a:p>
          <a:p>
            <a:endParaRPr lang="en-US" dirty="0">
              <a:solidFill>
                <a:srgbClr val="FF99FF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FF0066"/>
                </a:solidFill>
              </a:rPr>
              <a:t>Endemic- </a:t>
            </a:r>
            <a:endParaRPr lang="en-US" dirty="0" smtClean="0">
              <a:solidFill>
                <a:srgbClr val="FF99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08184" y="6581001"/>
            <a:ext cx="5585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Special Status Species – (BLM) threatened, endangered, proposed, sensitive, candidate</a:t>
            </a:r>
            <a:endParaRPr lang="en-US" sz="1200" dirty="0"/>
          </a:p>
        </p:txBody>
      </p:sp>
      <p:sp>
        <p:nvSpPr>
          <p:cNvPr id="2" name="Rectangle 1"/>
          <p:cNvSpPr/>
          <p:nvPr/>
        </p:nvSpPr>
        <p:spPr>
          <a:xfrm>
            <a:off x="9870572" y="93223"/>
            <a:ext cx="15818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9999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Definitions</a:t>
            </a:r>
            <a:endParaRPr lang="en-US" sz="2400" b="1" dirty="0">
              <a:solidFill>
                <a:srgbClr val="9999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6-Point Star 27"/>
          <p:cNvSpPr/>
          <p:nvPr/>
        </p:nvSpPr>
        <p:spPr>
          <a:xfrm rot="1540089">
            <a:off x="10462311" y="3817926"/>
            <a:ext cx="1562986" cy="1695893"/>
          </a:xfrm>
          <a:prstGeom prst="star6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Litigation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5807" y="427039"/>
            <a:ext cx="18143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99FF99"/>
                </a:solidFill>
              </a:rPr>
              <a:t>Endangered </a:t>
            </a:r>
            <a:r>
              <a:rPr lang="en-US" dirty="0" smtClean="0">
                <a:solidFill>
                  <a:srgbClr val="99FF99"/>
                </a:solidFill>
              </a:rPr>
              <a:t>–</a:t>
            </a:r>
          </a:p>
          <a:p>
            <a:endParaRPr lang="en-US" dirty="0">
              <a:solidFill>
                <a:srgbClr val="99FF99"/>
              </a:solidFill>
            </a:endParaRPr>
          </a:p>
          <a:p>
            <a:r>
              <a:rPr lang="en-US" dirty="0" smtClean="0">
                <a:solidFill>
                  <a:srgbClr val="99FF99"/>
                </a:solidFill>
              </a:rPr>
              <a:t>Threatened-</a:t>
            </a:r>
          </a:p>
          <a:p>
            <a:endParaRPr lang="en-US" dirty="0">
              <a:solidFill>
                <a:srgbClr val="99FF99"/>
              </a:solidFill>
            </a:endParaRPr>
          </a:p>
          <a:p>
            <a:r>
              <a:rPr lang="en-US" dirty="0" smtClean="0">
                <a:solidFill>
                  <a:srgbClr val="99FF66"/>
                </a:solidFill>
              </a:rPr>
              <a:t>Proposed-</a:t>
            </a:r>
          </a:p>
          <a:p>
            <a:endParaRPr lang="en-US" dirty="0" smtClean="0">
              <a:solidFill>
                <a:srgbClr val="99FF66"/>
              </a:solidFill>
            </a:endParaRPr>
          </a:p>
          <a:p>
            <a:endParaRPr lang="en-US" dirty="0" smtClean="0">
              <a:solidFill>
                <a:srgbClr val="99FF99"/>
              </a:solidFill>
            </a:endParaRPr>
          </a:p>
          <a:p>
            <a:endParaRPr lang="en-US" dirty="0">
              <a:solidFill>
                <a:srgbClr val="99FF99"/>
              </a:solidFill>
            </a:endParaRPr>
          </a:p>
          <a:p>
            <a:r>
              <a:rPr lang="en-US" dirty="0">
                <a:solidFill>
                  <a:srgbClr val="99FF99"/>
                </a:solidFill>
              </a:rPr>
              <a:t>Critical </a:t>
            </a:r>
            <a:r>
              <a:rPr lang="en-US" dirty="0" smtClean="0">
                <a:solidFill>
                  <a:srgbClr val="99FF99"/>
                </a:solidFill>
              </a:rPr>
              <a:t>Habitat-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1751301" y="395412"/>
            <a:ext cx="1011501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danger </a:t>
            </a:r>
            <a:r>
              <a:rPr lang="en-US" dirty="0"/>
              <a:t>of </a:t>
            </a:r>
            <a:r>
              <a:rPr lang="en-US" dirty="0">
                <a:solidFill>
                  <a:srgbClr val="FF99FF"/>
                </a:solidFill>
              </a:rPr>
              <a:t>extinction</a:t>
            </a:r>
            <a:r>
              <a:rPr lang="en-US" dirty="0"/>
              <a:t> throughout all or a significant portion of its range; NOT Class </a:t>
            </a:r>
            <a:r>
              <a:rPr lang="en-US" dirty="0" err="1"/>
              <a:t>Insecta</a:t>
            </a:r>
            <a:endParaRPr lang="en-US" dirty="0"/>
          </a:p>
          <a:p>
            <a:endParaRPr lang="en-US" dirty="0">
              <a:solidFill>
                <a:srgbClr val="99FF99"/>
              </a:solidFill>
            </a:endParaRPr>
          </a:p>
          <a:p>
            <a:r>
              <a:rPr lang="en-US" dirty="0" smtClean="0"/>
              <a:t>become </a:t>
            </a:r>
            <a:r>
              <a:rPr lang="en-US" dirty="0"/>
              <a:t>an </a:t>
            </a:r>
            <a:r>
              <a:rPr lang="en-US" dirty="0">
                <a:solidFill>
                  <a:srgbClr val="FF99FF"/>
                </a:solidFill>
              </a:rPr>
              <a:t>endangered</a:t>
            </a:r>
            <a:r>
              <a:rPr lang="en-US" dirty="0"/>
              <a:t> species in the foreseeable future throughout all or a significant portion of its range</a:t>
            </a:r>
            <a:endParaRPr lang="en-US" dirty="0">
              <a:solidFill>
                <a:srgbClr val="99FF99"/>
              </a:solidFill>
            </a:endParaRPr>
          </a:p>
          <a:p>
            <a:endParaRPr lang="en-US" dirty="0">
              <a:solidFill>
                <a:srgbClr val="99FF99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Section </a:t>
            </a:r>
            <a:r>
              <a:rPr lang="en-US" dirty="0">
                <a:solidFill>
                  <a:srgbClr val="FFFF00"/>
                </a:solidFill>
              </a:rPr>
              <a:t>4 Determination of endangered species and threatened species; </a:t>
            </a:r>
            <a:r>
              <a:rPr lang="en-US" dirty="0"/>
              <a:t>was </a:t>
            </a:r>
            <a:r>
              <a:rPr lang="en-US" dirty="0">
                <a:solidFill>
                  <a:srgbClr val="FF99FF"/>
                </a:solidFill>
              </a:rPr>
              <a:t>petitioned</a:t>
            </a:r>
            <a:r>
              <a:rPr lang="en-US" dirty="0"/>
              <a:t> for listing, was reviewed and </a:t>
            </a:r>
            <a:r>
              <a:rPr lang="en-US" dirty="0">
                <a:solidFill>
                  <a:srgbClr val="FF99FF"/>
                </a:solidFill>
              </a:rPr>
              <a:t>found warranted </a:t>
            </a:r>
            <a:r>
              <a:rPr lang="en-US" dirty="0"/>
              <a:t>and is being </a:t>
            </a:r>
            <a:r>
              <a:rPr lang="en-US" dirty="0">
                <a:solidFill>
                  <a:srgbClr val="FF99FF"/>
                </a:solidFill>
              </a:rPr>
              <a:t>considered</a:t>
            </a:r>
            <a:r>
              <a:rPr lang="en-US" dirty="0"/>
              <a:t> for listing as threatened or endangered (Federal Register)</a:t>
            </a:r>
          </a:p>
          <a:p>
            <a:endParaRPr lang="en-US" dirty="0">
              <a:solidFill>
                <a:srgbClr val="99FF99"/>
              </a:solidFill>
            </a:endParaRPr>
          </a:p>
          <a:p>
            <a:r>
              <a:rPr lang="en-US" dirty="0" smtClean="0"/>
              <a:t>specific </a:t>
            </a:r>
            <a:r>
              <a:rPr lang="en-US" dirty="0"/>
              <a:t>areas </a:t>
            </a:r>
            <a:r>
              <a:rPr lang="en-US" dirty="0">
                <a:solidFill>
                  <a:srgbClr val="FF99FF"/>
                </a:solidFill>
              </a:rPr>
              <a:t>within</a:t>
            </a:r>
            <a:r>
              <a:rPr lang="en-US" dirty="0"/>
              <a:t> the geographical area </a:t>
            </a:r>
            <a:r>
              <a:rPr lang="en-US" dirty="0">
                <a:solidFill>
                  <a:srgbClr val="FF99FF"/>
                </a:solidFill>
              </a:rPr>
              <a:t>occupied</a:t>
            </a:r>
            <a:r>
              <a:rPr lang="en-US" dirty="0"/>
              <a:t> by the species, at the time it is listed with physical or biological features (I) </a:t>
            </a:r>
            <a:r>
              <a:rPr lang="en-US" dirty="0">
                <a:solidFill>
                  <a:srgbClr val="FF99FF"/>
                </a:solidFill>
              </a:rPr>
              <a:t>essential</a:t>
            </a:r>
            <a:r>
              <a:rPr lang="en-US" dirty="0"/>
              <a:t> to the </a:t>
            </a:r>
            <a:r>
              <a:rPr lang="en-US" dirty="0">
                <a:solidFill>
                  <a:srgbClr val="FF99FF"/>
                </a:solidFill>
              </a:rPr>
              <a:t>conservation</a:t>
            </a:r>
            <a:r>
              <a:rPr lang="en-US" dirty="0"/>
              <a:t> of the species and (II) which may require </a:t>
            </a:r>
            <a:r>
              <a:rPr lang="en-US" dirty="0">
                <a:solidFill>
                  <a:srgbClr val="FF99FF"/>
                </a:solidFill>
              </a:rPr>
              <a:t>special management considerations </a:t>
            </a:r>
            <a:r>
              <a:rPr lang="en-US" dirty="0"/>
              <a:t>or </a:t>
            </a:r>
            <a:r>
              <a:rPr lang="en-US" dirty="0">
                <a:solidFill>
                  <a:srgbClr val="FF99FF"/>
                </a:solidFill>
              </a:rPr>
              <a:t>protection</a:t>
            </a:r>
            <a:r>
              <a:rPr lang="en-US" dirty="0"/>
              <a:t>; and (ii) specific areas </a:t>
            </a:r>
            <a:r>
              <a:rPr lang="en-US" dirty="0">
                <a:solidFill>
                  <a:srgbClr val="FF99FF"/>
                </a:solidFill>
              </a:rPr>
              <a:t>outside</a:t>
            </a:r>
            <a:r>
              <a:rPr lang="en-US" dirty="0"/>
              <a:t> the geographical area </a:t>
            </a:r>
            <a:r>
              <a:rPr lang="en-US" dirty="0">
                <a:solidFill>
                  <a:srgbClr val="FF99FF"/>
                </a:solidFill>
              </a:rPr>
              <a:t>occupied</a:t>
            </a:r>
            <a:r>
              <a:rPr lang="en-US" dirty="0"/>
              <a:t> by the species at the time it is listed that are </a:t>
            </a:r>
            <a:r>
              <a:rPr lang="en-US" dirty="0">
                <a:solidFill>
                  <a:srgbClr val="FF99FF"/>
                </a:solidFill>
              </a:rPr>
              <a:t>essential</a:t>
            </a:r>
            <a:r>
              <a:rPr lang="en-US" dirty="0"/>
              <a:t> for the conservation of the species.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05373" y="4201012"/>
            <a:ext cx="92059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Section </a:t>
            </a:r>
            <a:r>
              <a:rPr lang="en-US" dirty="0">
                <a:solidFill>
                  <a:srgbClr val="FFFF00"/>
                </a:solidFill>
              </a:rPr>
              <a:t>6 Cooperation with the States; </a:t>
            </a:r>
            <a:r>
              <a:rPr lang="en-US" dirty="0">
                <a:solidFill>
                  <a:srgbClr val="FF99FF"/>
                </a:solidFill>
              </a:rPr>
              <a:t>petitioned</a:t>
            </a:r>
            <a:r>
              <a:rPr lang="en-US" dirty="0"/>
              <a:t> for listing and is under review to determine if it is warranted or not; NOT PROTECTED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9900"/>
              </a:solidFill>
            </a:endParaRPr>
          </a:p>
          <a:p>
            <a:r>
              <a:rPr lang="en-US" dirty="0" smtClean="0">
                <a:solidFill>
                  <a:srgbClr val="FF99FF"/>
                </a:solidFill>
              </a:rPr>
              <a:t>Agency </a:t>
            </a:r>
            <a:r>
              <a:rPr lang="en-US" dirty="0">
                <a:solidFill>
                  <a:srgbClr val="FF99FF"/>
                </a:solidFill>
              </a:rPr>
              <a:t>derived </a:t>
            </a:r>
            <a:r>
              <a:rPr lang="en-US" dirty="0"/>
              <a:t>at the Regional Office level based on review of data and best available science; populations show a significant current or predicted </a:t>
            </a:r>
            <a:r>
              <a:rPr lang="en-US" dirty="0">
                <a:solidFill>
                  <a:srgbClr val="FF99FF"/>
                </a:solidFill>
              </a:rPr>
              <a:t>downward trend </a:t>
            </a:r>
            <a:r>
              <a:rPr lang="en-US" dirty="0"/>
              <a:t>in species population numbers, densities or habitat capability reducing species </a:t>
            </a:r>
            <a:r>
              <a:rPr lang="en-US" dirty="0" smtClean="0"/>
              <a:t>distribution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99FF"/>
                </a:solidFill>
              </a:rPr>
              <a:t>restricted</a:t>
            </a:r>
            <a:r>
              <a:rPr lang="en-US" dirty="0" smtClean="0">
                <a:solidFill>
                  <a:srgbClr val="FF0066"/>
                </a:solidFill>
              </a:rPr>
              <a:t> </a:t>
            </a:r>
            <a:r>
              <a:rPr lang="en-US" dirty="0" smtClean="0"/>
              <a:t>range or distribution</a:t>
            </a:r>
          </a:p>
        </p:txBody>
      </p:sp>
    </p:spTree>
    <p:extLst>
      <p:ext uri="{BB962C8B-B14F-4D97-AF65-F5344CB8AC3E}">
        <p14:creationId xmlns:p14="http://schemas.microsoft.com/office/powerpoint/2010/main" val="89407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8" grpId="0" animBg="1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478" y="6024877"/>
            <a:ext cx="2585836" cy="5876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9601" y="1347112"/>
            <a:ext cx="157241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9FF99"/>
                </a:solidFill>
              </a:rPr>
              <a:t>Threatened</a:t>
            </a:r>
            <a:endParaRPr lang="en-US" dirty="0">
              <a:solidFill>
                <a:srgbClr val="99FF99"/>
              </a:solidFill>
            </a:endParaRPr>
          </a:p>
          <a:p>
            <a:endParaRPr lang="en-US" dirty="0" smtClean="0">
              <a:solidFill>
                <a:srgbClr val="99FF99"/>
              </a:solidFill>
            </a:endParaRPr>
          </a:p>
          <a:p>
            <a:r>
              <a:rPr lang="en-US" dirty="0" smtClean="0">
                <a:solidFill>
                  <a:srgbClr val="99FF99"/>
                </a:solidFill>
              </a:rPr>
              <a:t>Endangered</a:t>
            </a:r>
          </a:p>
          <a:p>
            <a:endParaRPr lang="en-US" dirty="0" smtClean="0">
              <a:solidFill>
                <a:srgbClr val="99FF99"/>
              </a:solidFill>
            </a:endParaRPr>
          </a:p>
          <a:p>
            <a:r>
              <a:rPr lang="en-US" dirty="0" smtClean="0">
                <a:solidFill>
                  <a:srgbClr val="99FF99"/>
                </a:solidFill>
              </a:rPr>
              <a:t>Proposed</a:t>
            </a:r>
          </a:p>
          <a:p>
            <a:endParaRPr lang="en-US" dirty="0">
              <a:solidFill>
                <a:srgbClr val="99FF99"/>
              </a:solidFill>
            </a:endParaRPr>
          </a:p>
          <a:p>
            <a:r>
              <a:rPr lang="en-US" dirty="0" smtClean="0">
                <a:solidFill>
                  <a:srgbClr val="99FF99"/>
                </a:solidFill>
              </a:rPr>
              <a:t>Critical Habitat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60428" y="1575187"/>
            <a:ext cx="16605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9FF66"/>
                </a:solidFill>
              </a:rPr>
              <a:t>Protected by the Endangered Species Act</a:t>
            </a:r>
          </a:p>
        </p:txBody>
      </p:sp>
      <p:sp>
        <p:nvSpPr>
          <p:cNvPr id="3" name="Right Brace 2"/>
          <p:cNvSpPr/>
          <p:nvPr/>
        </p:nvSpPr>
        <p:spPr>
          <a:xfrm>
            <a:off x="2025377" y="1347112"/>
            <a:ext cx="344808" cy="1971552"/>
          </a:xfrm>
          <a:prstGeom prst="rightBrace">
            <a:avLst/>
          </a:prstGeom>
          <a:ln w="76200">
            <a:solidFill>
              <a:srgbClr val="99F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/>
          <p:cNvSpPr/>
          <p:nvPr/>
        </p:nvSpPr>
        <p:spPr>
          <a:xfrm>
            <a:off x="1993555" y="3847416"/>
            <a:ext cx="408452" cy="1269810"/>
          </a:xfrm>
          <a:prstGeom prst="rightBrace">
            <a:avLst/>
          </a:prstGeom>
          <a:ln w="7620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9320" y="3910763"/>
            <a:ext cx="13318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9900"/>
                </a:solidFill>
              </a:rPr>
              <a:t>Candidate</a:t>
            </a:r>
          </a:p>
          <a:p>
            <a:endParaRPr lang="en-US" dirty="0">
              <a:solidFill>
                <a:srgbClr val="FF9900"/>
              </a:solidFill>
            </a:endParaRPr>
          </a:p>
          <a:p>
            <a:r>
              <a:rPr lang="en-US" dirty="0">
                <a:solidFill>
                  <a:srgbClr val="FF9900"/>
                </a:solidFill>
              </a:rPr>
              <a:t>Sensitive</a:t>
            </a:r>
          </a:p>
        </p:txBody>
      </p:sp>
      <p:sp>
        <p:nvSpPr>
          <p:cNvPr id="2" name="Rectangle 1"/>
          <p:cNvSpPr/>
          <p:nvPr/>
        </p:nvSpPr>
        <p:spPr>
          <a:xfrm>
            <a:off x="3075813" y="154248"/>
            <a:ext cx="6282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Legal </a:t>
            </a:r>
            <a:r>
              <a:rPr lang="en-US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Responsibility                </a:t>
            </a:r>
            <a:r>
              <a:rPr lang="en-US" sz="2400" b="1" dirty="0" smtClean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</a:t>
            </a:r>
            <a:r>
              <a:rPr lang="en-US" sz="2400" b="1" dirty="0" smtClean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Federal Nexus</a:t>
            </a:r>
            <a:endParaRPr lang="en-US" sz="24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77805" y="3551732"/>
            <a:ext cx="24220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9900"/>
                </a:solidFill>
              </a:rPr>
              <a:t>Federal Action </a:t>
            </a:r>
            <a:r>
              <a:rPr lang="en-US" dirty="0" smtClean="0">
                <a:solidFill>
                  <a:srgbClr val="FF9900"/>
                </a:solidFill>
              </a:rPr>
              <a:t>Agencies</a:t>
            </a:r>
          </a:p>
          <a:p>
            <a:r>
              <a:rPr lang="en-US" dirty="0">
                <a:solidFill>
                  <a:srgbClr val="FF9900"/>
                </a:solidFill>
              </a:rPr>
              <a:t>Federal Contractors</a:t>
            </a:r>
          </a:p>
          <a:p>
            <a:r>
              <a:rPr lang="en-US" dirty="0">
                <a:solidFill>
                  <a:srgbClr val="FF9900"/>
                </a:solidFill>
              </a:rPr>
              <a:t>Federal Partners</a:t>
            </a:r>
          </a:p>
          <a:p>
            <a:r>
              <a:rPr lang="en-US" dirty="0" smtClean="0">
                <a:solidFill>
                  <a:srgbClr val="FF9900"/>
                </a:solidFill>
              </a:rPr>
              <a:t>Federal Permit </a:t>
            </a:r>
            <a:r>
              <a:rPr lang="en-US" dirty="0" smtClean="0">
                <a:solidFill>
                  <a:srgbClr val="FF9900"/>
                </a:solidFill>
              </a:rPr>
              <a:t>Holders</a:t>
            </a:r>
          </a:p>
          <a:p>
            <a:r>
              <a:rPr lang="en-US" dirty="0" smtClean="0">
                <a:solidFill>
                  <a:srgbClr val="FF9900"/>
                </a:solidFill>
              </a:rPr>
              <a:t>Public Lands Visitors</a:t>
            </a:r>
            <a:endParaRPr lang="en-US" dirty="0" smtClean="0">
              <a:solidFill>
                <a:srgbClr val="FF99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18618" y="1375984"/>
            <a:ext cx="24220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9FF66"/>
                </a:solidFill>
              </a:rPr>
              <a:t>Federal Action Agencies</a:t>
            </a:r>
          </a:p>
          <a:p>
            <a:r>
              <a:rPr lang="en-US" dirty="0" smtClean="0">
                <a:solidFill>
                  <a:srgbClr val="99FF66"/>
                </a:solidFill>
              </a:rPr>
              <a:t>Federal Contractors</a:t>
            </a:r>
          </a:p>
          <a:p>
            <a:r>
              <a:rPr lang="en-US" dirty="0" smtClean="0">
                <a:solidFill>
                  <a:srgbClr val="99FF66"/>
                </a:solidFill>
              </a:rPr>
              <a:t>Federal Partners</a:t>
            </a:r>
          </a:p>
          <a:p>
            <a:r>
              <a:rPr lang="en-US" dirty="0" smtClean="0">
                <a:solidFill>
                  <a:srgbClr val="99FF66"/>
                </a:solidFill>
              </a:rPr>
              <a:t>Federal Permit </a:t>
            </a:r>
            <a:r>
              <a:rPr lang="en-US" dirty="0" smtClean="0">
                <a:solidFill>
                  <a:srgbClr val="99FF66"/>
                </a:solidFill>
              </a:rPr>
              <a:t>Holders</a:t>
            </a:r>
          </a:p>
          <a:p>
            <a:r>
              <a:rPr lang="en-US" dirty="0" smtClean="0">
                <a:solidFill>
                  <a:srgbClr val="99FF66"/>
                </a:solidFill>
              </a:rPr>
              <a:t>Public Lands Visitors</a:t>
            </a:r>
            <a:endParaRPr lang="en-US" dirty="0" smtClean="0">
              <a:solidFill>
                <a:srgbClr val="99FF66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9094" y="875148"/>
            <a:ext cx="1758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Status of Species</a:t>
            </a:r>
            <a:endParaRPr lang="en-US" u="sng" dirty="0"/>
          </a:p>
        </p:txBody>
      </p:sp>
      <p:sp>
        <p:nvSpPr>
          <p:cNvPr id="16" name="TextBox 15"/>
          <p:cNvSpPr txBox="1"/>
          <p:nvPr/>
        </p:nvSpPr>
        <p:spPr>
          <a:xfrm>
            <a:off x="3033212" y="933410"/>
            <a:ext cx="1866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Law or Regulation</a:t>
            </a:r>
            <a:endParaRPr lang="en-US" u="sng" dirty="0"/>
          </a:p>
        </p:txBody>
      </p:sp>
      <p:sp>
        <p:nvSpPr>
          <p:cNvPr id="17" name="TextBox 16"/>
          <p:cNvSpPr txBox="1"/>
          <p:nvPr/>
        </p:nvSpPr>
        <p:spPr>
          <a:xfrm>
            <a:off x="9400958" y="880804"/>
            <a:ext cx="1906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Regulating Agency</a:t>
            </a:r>
            <a:endParaRPr lang="en-US" u="sng" dirty="0"/>
          </a:p>
        </p:txBody>
      </p:sp>
      <p:sp>
        <p:nvSpPr>
          <p:cNvPr id="18" name="TextBox 17"/>
          <p:cNvSpPr txBox="1"/>
          <p:nvPr/>
        </p:nvSpPr>
        <p:spPr>
          <a:xfrm>
            <a:off x="5958042" y="985554"/>
            <a:ext cx="154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Who Complies</a:t>
            </a:r>
            <a:endParaRPr lang="en-US" u="sng" dirty="0"/>
          </a:p>
        </p:txBody>
      </p:sp>
      <p:sp>
        <p:nvSpPr>
          <p:cNvPr id="19" name="TextBox 18"/>
          <p:cNvSpPr txBox="1"/>
          <p:nvPr/>
        </p:nvSpPr>
        <p:spPr>
          <a:xfrm>
            <a:off x="3060428" y="3633764"/>
            <a:ext cx="19765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9900"/>
                </a:solidFill>
              </a:rPr>
              <a:t>Addressed</a:t>
            </a:r>
            <a:r>
              <a:rPr lang="en-US" dirty="0" smtClean="0">
                <a:solidFill>
                  <a:srgbClr val="FF9900"/>
                </a:solidFill>
              </a:rPr>
              <a:t> BUT </a:t>
            </a:r>
            <a:r>
              <a:rPr lang="en-US" dirty="0" smtClean="0"/>
              <a:t>NOT PROTECTED </a:t>
            </a:r>
            <a:r>
              <a:rPr lang="en-US" dirty="0" smtClean="0">
                <a:solidFill>
                  <a:srgbClr val="FF9900"/>
                </a:solidFill>
              </a:rPr>
              <a:t>by the Endangered Species Act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00958" y="1230284"/>
            <a:ext cx="26363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9FF66"/>
                </a:solidFill>
              </a:rPr>
              <a:t>US Fish &amp; Wildlife Service</a:t>
            </a:r>
          </a:p>
          <a:p>
            <a:endParaRPr lang="en-US" dirty="0">
              <a:solidFill>
                <a:srgbClr val="99FF66"/>
              </a:solidFill>
            </a:endParaRPr>
          </a:p>
          <a:p>
            <a:r>
              <a:rPr lang="en-US" dirty="0" smtClean="0">
                <a:solidFill>
                  <a:srgbClr val="99FF66"/>
                </a:solidFill>
              </a:rPr>
              <a:t>National Oceanic &amp; Atmospheric Administration:  Fisheries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29320" y="5568935"/>
            <a:ext cx="99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66"/>
                </a:solidFill>
              </a:rPr>
              <a:t>Endemic</a:t>
            </a:r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23" name="Right Brace 22"/>
          <p:cNvSpPr/>
          <p:nvPr/>
        </p:nvSpPr>
        <p:spPr>
          <a:xfrm>
            <a:off x="2057199" y="5380029"/>
            <a:ext cx="119119" cy="874584"/>
          </a:xfrm>
          <a:prstGeom prst="rightBrace">
            <a:avLst/>
          </a:prstGeom>
          <a:ln w="762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6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05246" y="4858240"/>
            <a:ext cx="24468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66"/>
                </a:solidFill>
              </a:rPr>
              <a:t>Land &amp; Resource Management Plans (Forest Plan</a:t>
            </a:r>
            <a:r>
              <a:rPr lang="en-US" i="1" dirty="0" smtClean="0">
                <a:solidFill>
                  <a:srgbClr val="FF0066"/>
                </a:solidFill>
              </a:rPr>
              <a:t>)</a:t>
            </a:r>
          </a:p>
          <a:p>
            <a:endParaRPr lang="en-US" i="1" dirty="0" smtClean="0">
              <a:solidFill>
                <a:srgbClr val="FF0066"/>
              </a:solidFill>
            </a:endParaRPr>
          </a:p>
          <a:p>
            <a:r>
              <a:rPr lang="en-US" i="1" dirty="0" smtClean="0">
                <a:solidFill>
                  <a:srgbClr val="FF0066"/>
                </a:solidFill>
              </a:rPr>
              <a:t>Resource Management Plan (BLM)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138279" y="3785327"/>
            <a:ext cx="2530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9900"/>
                </a:solidFill>
              </a:rPr>
              <a:t>Federal Action Agencies</a:t>
            </a:r>
          </a:p>
          <a:p>
            <a:r>
              <a:rPr lang="en-US" dirty="0" smtClean="0">
                <a:solidFill>
                  <a:srgbClr val="FF9900"/>
                </a:solidFill>
              </a:rPr>
              <a:t>State Agency - CPW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677805" y="5038109"/>
            <a:ext cx="26888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66"/>
                </a:solidFill>
              </a:rPr>
              <a:t>Federal Action Agencies</a:t>
            </a:r>
          </a:p>
          <a:p>
            <a:r>
              <a:rPr lang="en-US" dirty="0" smtClean="0">
                <a:solidFill>
                  <a:srgbClr val="FF0066"/>
                </a:solidFill>
              </a:rPr>
              <a:t>Federal Contractors</a:t>
            </a:r>
          </a:p>
          <a:p>
            <a:r>
              <a:rPr lang="en-US" dirty="0" smtClean="0">
                <a:solidFill>
                  <a:srgbClr val="FF0066"/>
                </a:solidFill>
              </a:rPr>
              <a:t>Federal Partners</a:t>
            </a:r>
          </a:p>
          <a:p>
            <a:r>
              <a:rPr lang="en-US" dirty="0" smtClean="0">
                <a:solidFill>
                  <a:srgbClr val="FF0066"/>
                </a:solidFill>
              </a:rPr>
              <a:t>Federal Permit </a:t>
            </a:r>
            <a:r>
              <a:rPr lang="en-US" dirty="0" smtClean="0">
                <a:solidFill>
                  <a:srgbClr val="FF0066"/>
                </a:solidFill>
              </a:rPr>
              <a:t>Holders</a:t>
            </a:r>
          </a:p>
          <a:p>
            <a:r>
              <a:rPr lang="en-US" dirty="0" smtClean="0">
                <a:solidFill>
                  <a:srgbClr val="FF0066"/>
                </a:solidFill>
              </a:rPr>
              <a:t>Public Lands Visitors</a:t>
            </a:r>
            <a:endParaRPr lang="en-US" dirty="0" smtClean="0">
              <a:solidFill>
                <a:srgbClr val="FF0066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219400" y="4872873"/>
            <a:ext cx="2646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66"/>
                </a:solidFill>
              </a:rPr>
              <a:t>Federal Action </a:t>
            </a:r>
            <a:r>
              <a:rPr lang="en-US" dirty="0" smtClean="0">
                <a:solidFill>
                  <a:srgbClr val="FF0066"/>
                </a:solidFill>
              </a:rPr>
              <a:t>Agencies</a:t>
            </a:r>
            <a:endParaRPr lang="en-US" dirty="0">
              <a:solidFill>
                <a:srgbClr val="FF0066"/>
              </a:solidFill>
            </a:endParaRPr>
          </a:p>
          <a:p>
            <a:r>
              <a:rPr lang="en-US" dirty="0">
                <a:solidFill>
                  <a:srgbClr val="FF0066"/>
                </a:solidFill>
              </a:rPr>
              <a:t>State </a:t>
            </a:r>
            <a:r>
              <a:rPr lang="en-US" dirty="0" smtClean="0">
                <a:solidFill>
                  <a:srgbClr val="FF0066"/>
                </a:solidFill>
              </a:rPr>
              <a:t>Agency- CPW</a:t>
            </a:r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28" name="5-Point Star 27"/>
          <p:cNvSpPr/>
          <p:nvPr/>
        </p:nvSpPr>
        <p:spPr>
          <a:xfrm>
            <a:off x="1420297" y="2498517"/>
            <a:ext cx="294249" cy="27699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5-Point Star 28"/>
          <p:cNvSpPr/>
          <p:nvPr/>
        </p:nvSpPr>
        <p:spPr>
          <a:xfrm>
            <a:off x="1517220" y="3941129"/>
            <a:ext cx="294249" cy="27699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1470968" y="4473455"/>
            <a:ext cx="294249" cy="27699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10447699" y="2760279"/>
            <a:ext cx="10840" cy="840044"/>
          </a:xfrm>
          <a:prstGeom prst="straightConnector1">
            <a:avLst/>
          </a:prstGeom>
          <a:ln w="254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26337" y="13759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60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4" grpId="0"/>
      <p:bldP spid="19" grpId="0"/>
      <p:bldP spid="21" grpId="0"/>
      <p:bldP spid="24" grpId="0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478" y="6024877"/>
            <a:ext cx="2585836" cy="5876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244" y="1413520"/>
            <a:ext cx="157241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9FF99"/>
                </a:solidFill>
              </a:rPr>
              <a:t>Threatened</a:t>
            </a:r>
            <a:endParaRPr lang="en-US" dirty="0">
              <a:solidFill>
                <a:srgbClr val="99FF99"/>
              </a:solidFill>
            </a:endParaRPr>
          </a:p>
          <a:p>
            <a:endParaRPr lang="en-US" dirty="0" smtClean="0">
              <a:solidFill>
                <a:srgbClr val="99FF99"/>
              </a:solidFill>
            </a:endParaRPr>
          </a:p>
          <a:p>
            <a:r>
              <a:rPr lang="en-US" dirty="0" smtClean="0">
                <a:solidFill>
                  <a:srgbClr val="99FF99"/>
                </a:solidFill>
              </a:rPr>
              <a:t>Endangered</a:t>
            </a:r>
          </a:p>
          <a:p>
            <a:endParaRPr lang="en-US" dirty="0" smtClean="0">
              <a:solidFill>
                <a:srgbClr val="99FF99"/>
              </a:solidFill>
            </a:endParaRPr>
          </a:p>
          <a:p>
            <a:r>
              <a:rPr lang="en-US" dirty="0" smtClean="0">
                <a:solidFill>
                  <a:srgbClr val="99FF99"/>
                </a:solidFill>
              </a:rPr>
              <a:t>Proposed</a:t>
            </a:r>
          </a:p>
          <a:p>
            <a:endParaRPr lang="en-US" dirty="0">
              <a:solidFill>
                <a:srgbClr val="99FF99"/>
              </a:solidFill>
            </a:endParaRPr>
          </a:p>
          <a:p>
            <a:r>
              <a:rPr lang="en-US" dirty="0" smtClean="0">
                <a:solidFill>
                  <a:srgbClr val="99FF99"/>
                </a:solidFill>
              </a:rPr>
              <a:t>Critical Habitat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60428" y="1733576"/>
            <a:ext cx="1839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9FF66"/>
                </a:solidFill>
              </a:rPr>
              <a:t>Protected by the Endangered Species Act</a:t>
            </a:r>
          </a:p>
        </p:txBody>
      </p:sp>
      <p:sp>
        <p:nvSpPr>
          <p:cNvPr id="3" name="Right Brace 2"/>
          <p:cNvSpPr/>
          <p:nvPr/>
        </p:nvSpPr>
        <p:spPr>
          <a:xfrm>
            <a:off x="2057199" y="1473293"/>
            <a:ext cx="344808" cy="1971552"/>
          </a:xfrm>
          <a:prstGeom prst="rightBrace">
            <a:avLst/>
          </a:prstGeom>
          <a:ln w="76200">
            <a:solidFill>
              <a:srgbClr val="99F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/>
          <p:cNvSpPr/>
          <p:nvPr/>
        </p:nvSpPr>
        <p:spPr>
          <a:xfrm>
            <a:off x="1993555" y="3679776"/>
            <a:ext cx="408452" cy="1269810"/>
          </a:xfrm>
          <a:prstGeom prst="rightBrace">
            <a:avLst/>
          </a:prstGeom>
          <a:ln w="7620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9094" y="3811216"/>
            <a:ext cx="13318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9900"/>
                </a:solidFill>
              </a:rPr>
              <a:t>Candidate</a:t>
            </a:r>
          </a:p>
          <a:p>
            <a:endParaRPr lang="en-US" dirty="0">
              <a:solidFill>
                <a:srgbClr val="FF9900"/>
              </a:solidFill>
            </a:endParaRPr>
          </a:p>
          <a:p>
            <a:r>
              <a:rPr lang="en-US" dirty="0">
                <a:solidFill>
                  <a:srgbClr val="FF9900"/>
                </a:solidFill>
              </a:rPr>
              <a:t>Sensitive</a:t>
            </a:r>
          </a:p>
        </p:txBody>
      </p:sp>
      <p:sp>
        <p:nvSpPr>
          <p:cNvPr id="2" name="Rectangle 1"/>
          <p:cNvSpPr/>
          <p:nvPr/>
        </p:nvSpPr>
        <p:spPr>
          <a:xfrm>
            <a:off x="3143070" y="154248"/>
            <a:ext cx="61480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Legal </a:t>
            </a:r>
            <a:r>
              <a:rPr lang="en-US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Responsibility			</a:t>
            </a:r>
            <a:r>
              <a:rPr lang="en-US" sz="2400" b="1" dirty="0" smtClean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</a:t>
            </a:r>
            <a:r>
              <a:rPr lang="en-US" sz="2400" b="1" dirty="0" smtClean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Federal Nexus</a:t>
            </a:r>
            <a:endParaRPr lang="en-US" sz="2400" b="1" dirty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77805" y="3910762"/>
            <a:ext cx="1931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9900"/>
                </a:solidFill>
              </a:rPr>
              <a:t>State </a:t>
            </a:r>
            <a:r>
              <a:rPr lang="en-US" i="1" dirty="0" smtClean="0">
                <a:solidFill>
                  <a:srgbClr val="FF9900"/>
                </a:solidFill>
              </a:rPr>
              <a:t>CPW- limited</a:t>
            </a:r>
            <a:endParaRPr lang="en-US" i="1" dirty="0">
              <a:solidFill>
                <a:srgbClr val="FF99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61666" y="1733576"/>
            <a:ext cx="27513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9FF66"/>
                </a:solidFill>
              </a:rPr>
              <a:t>State </a:t>
            </a:r>
            <a:r>
              <a:rPr lang="en-US" dirty="0" smtClean="0">
                <a:solidFill>
                  <a:srgbClr val="99FF66"/>
                </a:solidFill>
              </a:rPr>
              <a:t>Agencies</a:t>
            </a:r>
          </a:p>
          <a:p>
            <a:r>
              <a:rPr lang="en-US" dirty="0" smtClean="0">
                <a:solidFill>
                  <a:srgbClr val="99FF66"/>
                </a:solidFill>
              </a:rPr>
              <a:t>Counties</a:t>
            </a:r>
          </a:p>
          <a:p>
            <a:r>
              <a:rPr lang="en-US" i="1" dirty="0" smtClean="0">
                <a:solidFill>
                  <a:srgbClr val="99FF66"/>
                </a:solidFill>
              </a:rPr>
              <a:t>Private landowners- limited</a:t>
            </a:r>
            <a:endParaRPr lang="en-US" i="1" dirty="0">
              <a:solidFill>
                <a:srgbClr val="99FF66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9094" y="1001472"/>
            <a:ext cx="1758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Status of Species</a:t>
            </a:r>
            <a:endParaRPr lang="en-US" u="sng" dirty="0"/>
          </a:p>
        </p:txBody>
      </p:sp>
      <p:sp>
        <p:nvSpPr>
          <p:cNvPr id="16" name="TextBox 15"/>
          <p:cNvSpPr txBox="1"/>
          <p:nvPr/>
        </p:nvSpPr>
        <p:spPr>
          <a:xfrm>
            <a:off x="3033212" y="933410"/>
            <a:ext cx="1866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Law or Regulation</a:t>
            </a:r>
            <a:endParaRPr lang="en-US" u="sng" dirty="0"/>
          </a:p>
        </p:txBody>
      </p:sp>
      <p:sp>
        <p:nvSpPr>
          <p:cNvPr id="17" name="TextBox 16"/>
          <p:cNvSpPr txBox="1"/>
          <p:nvPr/>
        </p:nvSpPr>
        <p:spPr>
          <a:xfrm>
            <a:off x="9400958" y="880804"/>
            <a:ext cx="1906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Regulating Agency</a:t>
            </a:r>
            <a:endParaRPr lang="en-US" u="sng" dirty="0"/>
          </a:p>
        </p:txBody>
      </p:sp>
      <p:sp>
        <p:nvSpPr>
          <p:cNvPr id="18" name="TextBox 17"/>
          <p:cNvSpPr txBox="1"/>
          <p:nvPr/>
        </p:nvSpPr>
        <p:spPr>
          <a:xfrm>
            <a:off x="5958042" y="985554"/>
            <a:ext cx="154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Who Complies</a:t>
            </a:r>
            <a:endParaRPr lang="en-US" u="sng" dirty="0"/>
          </a:p>
        </p:txBody>
      </p:sp>
      <p:sp>
        <p:nvSpPr>
          <p:cNvPr id="19" name="TextBox 18"/>
          <p:cNvSpPr txBox="1"/>
          <p:nvPr/>
        </p:nvSpPr>
        <p:spPr>
          <a:xfrm>
            <a:off x="3033212" y="3874897"/>
            <a:ext cx="1839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9900"/>
                </a:solidFill>
              </a:rPr>
              <a:t>Addressed</a:t>
            </a:r>
            <a:r>
              <a:rPr lang="en-US" dirty="0" smtClean="0">
                <a:solidFill>
                  <a:srgbClr val="FF9900"/>
                </a:solidFill>
              </a:rPr>
              <a:t> by the Endangered Species Act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00958" y="1230284"/>
            <a:ext cx="26363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9FF66"/>
                </a:solidFill>
              </a:rPr>
              <a:t>US Fish &amp; Wildlife Service</a:t>
            </a:r>
          </a:p>
          <a:p>
            <a:endParaRPr lang="en-US" dirty="0">
              <a:solidFill>
                <a:srgbClr val="99FF66"/>
              </a:solidFill>
            </a:endParaRPr>
          </a:p>
          <a:p>
            <a:r>
              <a:rPr lang="en-US" dirty="0" smtClean="0">
                <a:solidFill>
                  <a:srgbClr val="99FF66"/>
                </a:solidFill>
              </a:rPr>
              <a:t>National Oceanic &amp; Atmospheric Administration:  Fisheries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29320" y="5568935"/>
            <a:ext cx="99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66"/>
                </a:solidFill>
              </a:rPr>
              <a:t>Endemic</a:t>
            </a:r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23" name="Right Brace 22"/>
          <p:cNvSpPr/>
          <p:nvPr/>
        </p:nvSpPr>
        <p:spPr>
          <a:xfrm>
            <a:off x="2057199" y="5380029"/>
            <a:ext cx="119119" cy="874584"/>
          </a:xfrm>
          <a:prstGeom prst="rightBrace">
            <a:avLst/>
          </a:prstGeom>
          <a:ln w="762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6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29316" y="4940158"/>
            <a:ext cx="24468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66"/>
                </a:solidFill>
              </a:rPr>
              <a:t>Land &amp; Resource Management Plans (Forest Plan)</a:t>
            </a:r>
          </a:p>
          <a:p>
            <a:endParaRPr lang="en-US" i="1" dirty="0" smtClean="0">
              <a:solidFill>
                <a:srgbClr val="FF0066"/>
              </a:solidFill>
            </a:endParaRPr>
          </a:p>
          <a:p>
            <a:r>
              <a:rPr lang="en-US" i="1" dirty="0" smtClean="0">
                <a:solidFill>
                  <a:srgbClr val="FF0066"/>
                </a:solidFill>
              </a:rPr>
              <a:t>Resource </a:t>
            </a:r>
            <a:r>
              <a:rPr lang="en-US" i="1" dirty="0" smtClean="0">
                <a:solidFill>
                  <a:srgbClr val="FF0066"/>
                </a:solidFill>
              </a:rPr>
              <a:t>Management Plan (BLM)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335901" y="3874897"/>
            <a:ext cx="2530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9900"/>
                </a:solidFill>
              </a:rPr>
              <a:t>State Agency - CPW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677805" y="5038109"/>
            <a:ext cx="2830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66"/>
                </a:solidFill>
              </a:rPr>
              <a:t>State </a:t>
            </a:r>
            <a:r>
              <a:rPr lang="en-US" i="1" dirty="0" smtClean="0">
                <a:solidFill>
                  <a:srgbClr val="FF0066"/>
                </a:solidFill>
              </a:rPr>
              <a:t>CPW- limited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335901" y="5010697"/>
            <a:ext cx="2646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66"/>
                </a:solidFill>
              </a:rPr>
              <a:t>State Agency- CPW</a:t>
            </a:r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29" name="5-Point Star 28"/>
          <p:cNvSpPr/>
          <p:nvPr/>
        </p:nvSpPr>
        <p:spPr>
          <a:xfrm>
            <a:off x="1381959" y="2569112"/>
            <a:ext cx="294249" cy="27699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1527514" y="3863203"/>
            <a:ext cx="294249" cy="27699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5-Point Star 30"/>
          <p:cNvSpPr/>
          <p:nvPr/>
        </p:nvSpPr>
        <p:spPr>
          <a:xfrm>
            <a:off x="1443763" y="4400680"/>
            <a:ext cx="294249" cy="27699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10447699" y="2760279"/>
            <a:ext cx="10840" cy="840044"/>
          </a:xfrm>
          <a:prstGeom prst="straightConnector1">
            <a:avLst/>
          </a:prstGeom>
          <a:ln w="254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721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4" grpId="0"/>
      <p:bldP spid="19" grpId="0"/>
      <p:bldP spid="21" grpId="0"/>
      <p:bldP spid="24" grpId="0"/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478" y="6024877"/>
            <a:ext cx="2585836" cy="5876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5945" y="5204180"/>
            <a:ext cx="113703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Take = “to harass, harm, pursue, hunt, shoot, wound, kill, trap, capture, or collect or attempt to engage in any such conduct.”</a:t>
            </a:r>
          </a:p>
          <a:p>
            <a:endParaRPr lang="en-US" sz="1600" dirty="0"/>
          </a:p>
          <a:p>
            <a:r>
              <a:rPr lang="en-US" sz="1600" dirty="0" smtClean="0"/>
              <a:t>Listed plants are not protected from take, although it is illegal to collect or maliciously harm them on Federal land. </a:t>
            </a:r>
          </a:p>
          <a:p>
            <a:endParaRPr lang="en-US" sz="1600" dirty="0"/>
          </a:p>
          <a:p>
            <a:r>
              <a:rPr lang="en-US" sz="1600" dirty="0" smtClean="0"/>
              <a:t>The ESA does not protect plants unless there is a Federal nexus. </a:t>
            </a:r>
          </a:p>
          <a:p>
            <a:r>
              <a:rPr lang="en-US" sz="1600" dirty="0" smtClean="0">
                <a:solidFill>
                  <a:srgbClr val="FF0066"/>
                </a:solidFill>
              </a:rPr>
              <a:t>ASSUMPTIONS:  If do not inventory, must assume presence</a:t>
            </a:r>
            <a:endParaRPr lang="en-US" sz="1600" dirty="0">
              <a:solidFill>
                <a:srgbClr val="FF0066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95945" y="994784"/>
            <a:ext cx="6855229" cy="3656768"/>
            <a:chOff x="114312" y="-314770"/>
            <a:chExt cx="6855229" cy="3656768"/>
          </a:xfrm>
        </p:grpSpPr>
        <p:sp>
          <p:nvSpPr>
            <p:cNvPr id="3" name="TextBox 2"/>
            <p:cNvSpPr txBox="1"/>
            <p:nvPr/>
          </p:nvSpPr>
          <p:spPr>
            <a:xfrm>
              <a:off x="923651" y="-314770"/>
              <a:ext cx="37793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99FF66"/>
                  </a:solidFill>
                </a:rPr>
                <a:t>Federal Nexus (E.g. grant $, land, etc.)</a:t>
              </a:r>
            </a:p>
            <a:p>
              <a:r>
                <a:rPr lang="en-US" b="1" dirty="0" smtClean="0">
                  <a:solidFill>
                    <a:srgbClr val="99FF66"/>
                  </a:solidFill>
                </a:rPr>
                <a:t>Section 7 Interagency Cooperation</a:t>
              </a:r>
            </a:p>
          </p:txBody>
        </p:sp>
        <p:sp>
          <p:nvSpPr>
            <p:cNvPr id="6" name="Down Arrow 5"/>
            <p:cNvSpPr/>
            <p:nvPr/>
          </p:nvSpPr>
          <p:spPr>
            <a:xfrm>
              <a:off x="3814782" y="729836"/>
              <a:ext cx="233916" cy="560892"/>
            </a:xfrm>
            <a:prstGeom prst="downArrow">
              <a:avLst/>
            </a:prstGeom>
            <a:solidFill>
              <a:srgbClr val="99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397165" y="460906"/>
              <a:ext cx="19264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Inventory, Analysis</a:t>
              </a:r>
              <a:endParaRPr lang="en-US" dirty="0"/>
            </a:p>
          </p:txBody>
        </p:sp>
        <p:sp>
          <p:nvSpPr>
            <p:cNvPr id="9" name="Right Arrow 8"/>
            <p:cNvSpPr/>
            <p:nvPr/>
          </p:nvSpPr>
          <p:spPr>
            <a:xfrm>
              <a:off x="2748579" y="557846"/>
              <a:ext cx="648586" cy="206018"/>
            </a:xfrm>
            <a:prstGeom prst="rightArrow">
              <a:avLst/>
            </a:prstGeom>
            <a:solidFill>
              <a:srgbClr val="99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2360" y="1234665"/>
              <a:ext cx="4092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9FF66"/>
                  </a:solidFill>
                </a:rPr>
                <a:t>Section 7</a:t>
              </a:r>
              <a:r>
                <a:rPr lang="en-US" dirty="0" smtClean="0"/>
                <a:t> Consultation, Biological Opinion</a:t>
              </a:r>
              <a:endParaRPr lang="en-US" dirty="0"/>
            </a:p>
          </p:txBody>
        </p:sp>
        <p:sp>
          <p:nvSpPr>
            <p:cNvPr id="12" name="Down Arrow 11"/>
            <p:cNvSpPr/>
            <p:nvPr/>
          </p:nvSpPr>
          <p:spPr>
            <a:xfrm>
              <a:off x="1083604" y="1533167"/>
              <a:ext cx="181670" cy="514755"/>
            </a:xfrm>
            <a:prstGeom prst="downArrow">
              <a:avLst/>
            </a:prstGeom>
            <a:solidFill>
              <a:srgbClr val="99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90844" y="1985076"/>
              <a:ext cx="1726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Federal Decision</a:t>
              </a:r>
              <a:endParaRPr lang="en-US" dirty="0"/>
            </a:p>
          </p:txBody>
        </p:sp>
        <p:sp>
          <p:nvSpPr>
            <p:cNvPr id="14" name="Right Arrow 13"/>
            <p:cNvSpPr/>
            <p:nvPr/>
          </p:nvSpPr>
          <p:spPr>
            <a:xfrm rot="5400000">
              <a:off x="938148" y="2526003"/>
              <a:ext cx="570351" cy="245362"/>
            </a:xfrm>
            <a:prstGeom prst="rightArrow">
              <a:avLst/>
            </a:prstGeom>
            <a:solidFill>
              <a:srgbClr val="99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210587" y="2018951"/>
              <a:ext cx="22465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Implement &amp; Monitor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20860" y="473190"/>
              <a:ext cx="17823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 smtClean="0"/>
                <a:t>Proposed Action</a:t>
              </a:r>
              <a:endParaRPr lang="en-US" b="1" u="sng" dirty="0"/>
            </a:p>
          </p:txBody>
        </p:sp>
        <p:sp>
          <p:nvSpPr>
            <p:cNvPr id="20" name="Right Arrow 19"/>
            <p:cNvSpPr/>
            <p:nvPr/>
          </p:nvSpPr>
          <p:spPr>
            <a:xfrm>
              <a:off x="2546939" y="2078231"/>
              <a:ext cx="648586" cy="179294"/>
            </a:xfrm>
            <a:prstGeom prst="rightArrow">
              <a:avLst/>
            </a:prstGeom>
            <a:solidFill>
              <a:srgbClr val="99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Arrow 20"/>
            <p:cNvSpPr/>
            <p:nvPr/>
          </p:nvSpPr>
          <p:spPr>
            <a:xfrm rot="2859508">
              <a:off x="2278939" y="2499802"/>
              <a:ext cx="648586" cy="206018"/>
            </a:xfrm>
            <a:prstGeom prst="rightArrow">
              <a:avLst/>
            </a:prstGeom>
            <a:solidFill>
              <a:srgbClr val="99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6961" y="2972666"/>
              <a:ext cx="16489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Revise Proposal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669389" y="2862687"/>
              <a:ext cx="43001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Adverse, Section 9 &amp; Section 10 Take Permit</a:t>
              </a:r>
              <a:endParaRPr lang="en-US" dirty="0"/>
            </a:p>
          </p:txBody>
        </p:sp>
        <p:sp>
          <p:nvSpPr>
            <p:cNvPr id="24" name="Curved Right Arrow 23"/>
            <p:cNvSpPr/>
            <p:nvPr/>
          </p:nvSpPr>
          <p:spPr>
            <a:xfrm rot="10800000" flipH="1">
              <a:off x="114312" y="555918"/>
              <a:ext cx="420813" cy="2621289"/>
            </a:xfrm>
            <a:prstGeom prst="curvedRightArrow">
              <a:avLst/>
            </a:prstGeom>
            <a:solidFill>
              <a:srgbClr val="99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9FF66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096000" y="869216"/>
            <a:ext cx="6063455" cy="3319514"/>
            <a:chOff x="6427505" y="-224951"/>
            <a:chExt cx="6063455" cy="3319514"/>
          </a:xfrm>
        </p:grpSpPr>
        <p:sp>
          <p:nvSpPr>
            <p:cNvPr id="5" name="TextBox 4"/>
            <p:cNvSpPr txBox="1"/>
            <p:nvPr/>
          </p:nvSpPr>
          <p:spPr>
            <a:xfrm>
              <a:off x="6427505" y="-224951"/>
              <a:ext cx="60634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99FF"/>
                  </a:solidFill>
                </a:rPr>
                <a:t>No Federal Nexus</a:t>
              </a:r>
            </a:p>
            <a:p>
              <a:r>
                <a:rPr lang="en-US" dirty="0" smtClean="0">
                  <a:solidFill>
                    <a:srgbClr val="FF99FF"/>
                  </a:solidFill>
                </a:rPr>
                <a:t>Section 6 Cooperation with States &amp; Section 9 </a:t>
              </a:r>
              <a:r>
                <a:rPr lang="en-US" dirty="0" smtClean="0">
                  <a:solidFill>
                    <a:srgbClr val="FF99FF"/>
                  </a:solidFill>
                </a:rPr>
                <a:t>Prohibitive </a:t>
              </a:r>
              <a:r>
                <a:rPr lang="en-US" dirty="0" smtClean="0">
                  <a:solidFill>
                    <a:srgbClr val="FF99FF"/>
                  </a:solidFill>
                </a:rPr>
                <a:t>Acts</a:t>
              </a:r>
              <a:endParaRPr lang="en-US" b="1" dirty="0">
                <a:solidFill>
                  <a:srgbClr val="FF99FF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491676" y="529005"/>
              <a:ext cx="17823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 smtClean="0"/>
                <a:t>Proposed Action</a:t>
              </a:r>
              <a:endParaRPr lang="en-US" b="1" u="sng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162438" y="532295"/>
              <a:ext cx="10794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Inventory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432901" y="1633236"/>
              <a:ext cx="22465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Implement &amp; Monitor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415519" y="1638481"/>
              <a:ext cx="1489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Communicate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786900" y="2725231"/>
              <a:ext cx="43001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Adverse, Section 9 &amp; Section 10 Take Permit</a:t>
              </a:r>
              <a:endParaRPr lang="en-US" dirty="0"/>
            </a:p>
          </p:txBody>
        </p:sp>
        <p:sp>
          <p:nvSpPr>
            <p:cNvPr id="30" name="Right Arrow 29"/>
            <p:cNvSpPr/>
            <p:nvPr/>
          </p:nvSpPr>
          <p:spPr>
            <a:xfrm>
              <a:off x="8305411" y="618980"/>
              <a:ext cx="648586" cy="206018"/>
            </a:xfrm>
            <a:prstGeom prst="rightArrow">
              <a:avLst/>
            </a:prstGeom>
            <a:solidFill>
              <a:srgbClr val="FF9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ight Arrow 30"/>
            <p:cNvSpPr/>
            <p:nvPr/>
          </p:nvSpPr>
          <p:spPr>
            <a:xfrm rot="5400000">
              <a:off x="9526507" y="1160874"/>
              <a:ext cx="648586" cy="206018"/>
            </a:xfrm>
            <a:prstGeom prst="rightArrow">
              <a:avLst/>
            </a:prstGeom>
            <a:solidFill>
              <a:srgbClr val="FF9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ight Arrow 31"/>
            <p:cNvSpPr/>
            <p:nvPr/>
          </p:nvSpPr>
          <p:spPr>
            <a:xfrm rot="5400000">
              <a:off x="9629516" y="2285274"/>
              <a:ext cx="648586" cy="206018"/>
            </a:xfrm>
            <a:prstGeom prst="rightArrow">
              <a:avLst/>
            </a:prstGeom>
            <a:solidFill>
              <a:srgbClr val="FF9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ight Arrow 32"/>
            <p:cNvSpPr/>
            <p:nvPr/>
          </p:nvSpPr>
          <p:spPr>
            <a:xfrm rot="10800000">
              <a:off x="8680169" y="1729001"/>
              <a:ext cx="648586" cy="206018"/>
            </a:xfrm>
            <a:prstGeom prst="rightArrow">
              <a:avLst/>
            </a:prstGeom>
            <a:solidFill>
              <a:srgbClr val="FF9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670190" y="129872"/>
            <a:ext cx="9379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Endangered Species Act:	Threatened, Endangered, Proposed Species, Critical Habitat</a:t>
            </a:r>
            <a:endParaRPr lang="en-US" sz="20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44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478" y="6024877"/>
            <a:ext cx="2585836" cy="5876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5953" t="10393" r="14404" b="14008"/>
          <a:stretch/>
        </p:blipFill>
        <p:spPr>
          <a:xfrm>
            <a:off x="186302" y="249563"/>
            <a:ext cx="8765035" cy="60757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43865" y="1000562"/>
            <a:ext cx="262244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Special Status Species</a:t>
            </a:r>
          </a:p>
          <a:p>
            <a:pPr algn="ctr"/>
            <a:r>
              <a:rPr lang="en-US" dirty="0" smtClean="0"/>
              <a:t>In the</a:t>
            </a:r>
          </a:p>
          <a:p>
            <a:pPr algn="ctr"/>
            <a:r>
              <a:rPr lang="en-US" dirty="0" smtClean="0"/>
              <a:t>Arkansas River Watershed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Leadville to Pueblo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 rot="1969468">
            <a:off x="3214655" y="2939804"/>
            <a:ext cx="2722434" cy="1822664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7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6569</TotalTime>
  <Words>1736</Words>
  <Application>Microsoft Office PowerPoint</Application>
  <PresentationFormat>Widescreen</PresentationFormat>
  <Paragraphs>520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CenturyExpandedBT-Roman</vt:lpstr>
      <vt:lpstr>Proxima Nova</vt:lpstr>
      <vt:lpstr>Times New Roman</vt:lpstr>
      <vt:lpstr>TimesNewRomanPSMT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CDA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Lara Duran</dc:creator>
  <cp:lastModifiedBy>Lara Duran</cp:lastModifiedBy>
  <cp:revision>179</cp:revision>
  <dcterms:created xsi:type="dcterms:W3CDTF">2016-08-16T14:11:54Z</dcterms:created>
  <dcterms:modified xsi:type="dcterms:W3CDTF">2016-10-14T14:30:17Z</dcterms:modified>
</cp:coreProperties>
</file>